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440" r:id="rId3"/>
    <p:sldId id="472" r:id="rId4"/>
    <p:sldId id="302" r:id="rId5"/>
    <p:sldId id="478" r:id="rId6"/>
    <p:sldId id="482" r:id="rId7"/>
    <p:sldId id="471" r:id="rId8"/>
    <p:sldId id="476" r:id="rId9"/>
    <p:sldId id="477" r:id="rId10"/>
    <p:sldId id="480" r:id="rId11"/>
    <p:sldId id="481" r:id="rId12"/>
    <p:sldId id="473" r:id="rId13"/>
    <p:sldId id="445" r:id="rId14"/>
    <p:sldId id="479" r:id="rId15"/>
    <p:sldId id="268" r:id="rId16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D03B"/>
    <a:srgbClr val="FFC715"/>
    <a:srgbClr val="F1D509"/>
    <a:srgbClr val="FFFEFB"/>
    <a:srgbClr val="FFF7E0"/>
    <a:srgbClr val="404040"/>
    <a:srgbClr val="64DECF"/>
    <a:srgbClr val="85EFE2"/>
    <a:srgbClr val="36D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390" autoAdjust="0"/>
  </p:normalViewPr>
  <p:slideViewPr>
    <p:cSldViewPr snapToGrid="0">
      <p:cViewPr varScale="1">
        <p:scale>
          <a:sx n="74" d="100"/>
          <a:sy n="74" d="100"/>
        </p:scale>
        <p:origin x="37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4D5BEEE-992C-630D-0B9C-10641D05C3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A13932-0790-CC4F-2238-FBD783B6E2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2A1DD-87F9-4523-83F6-618D14BD4978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09B672-8920-BB43-4662-D8EB21C655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7053ED-6447-0DCD-8BB0-DF6B2107BD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13A2E-DF7A-4345-BA6D-05B57909C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3320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02321A0-5770-4AD8-8D80-D09478C48FC4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B7B53B1E-E491-4304-B8A6-51A519005C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47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601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4737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06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953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9454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218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003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3306-A84B-46AB-9944-227DDF1B2375}" type="datetime1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70D79-9D7B-480B-BAB0-4A0C20A8A25E}" type="datetime1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C84A-8BB8-4C39-A090-375C8F18B79E}" type="datetime1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E045-A17D-4B27-86DC-25DBA18D2359}" type="datetime1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5DAC1-D49B-48C0-8348-1BA5EC7449BB}" type="datetime1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7868B-31FB-4806-BC4F-957064F14096}" type="datetime1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445C1-5FA9-471B-9BF3-3BD77823CC66}" type="datetime1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834F-FF77-47A4-8B56-D7B6ACD18BAD}" type="datetime1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F035D-C0BB-47F3-B426-FCBFEF86C96A}" type="datetime1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F752A-AE94-42D2-BC06-4C7E56A9FE29}" type="datetime1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692BA-E82C-47C5-A8C4-8F452B187FAE}" type="datetime1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6965B-009A-4362-901B-90DCD6CB557F}" type="datetime1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slide" Target="slide3.xml"/><Relationship Id="rId21" Type="http://schemas.openxmlformats.org/officeDocument/2006/relationships/image" Target="../media/image17.svg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24" Type="http://schemas.openxmlformats.org/officeDocument/2006/relationships/image" Target="../media/image20.png"/><Relationship Id="rId5" Type="http://schemas.openxmlformats.org/officeDocument/2006/relationships/image" Target="../media/image1.png"/><Relationship Id="rId15" Type="http://schemas.openxmlformats.org/officeDocument/2006/relationships/image" Target="../media/image11.svg"/><Relationship Id="rId23" Type="http://schemas.openxmlformats.org/officeDocument/2006/relationships/image" Target="../media/image19.png"/><Relationship Id="rId10" Type="http://schemas.openxmlformats.org/officeDocument/2006/relationships/image" Target="../media/image6.png"/><Relationship Id="rId19" Type="http://schemas.openxmlformats.org/officeDocument/2006/relationships/image" Target="../media/image15.svg"/><Relationship Id="rId4" Type="http://schemas.openxmlformats.org/officeDocument/2006/relationships/slide" Target="slide13.xml"/><Relationship Id="rId9" Type="http://schemas.openxmlformats.org/officeDocument/2006/relationships/image" Target="../media/image5.sv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1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23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-21771" y="6717322"/>
            <a:ext cx="12213771" cy="140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CF63C-C5E2-7526-67DD-CB0D9A6B4133}"/>
              </a:ext>
            </a:extLst>
          </p:cNvPr>
          <p:cNvSpPr txBox="1"/>
          <p:nvPr/>
        </p:nvSpPr>
        <p:spPr>
          <a:xfrm>
            <a:off x="1408900" y="4054064"/>
            <a:ext cx="3810659" cy="8594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u="none" strike="noStrike" kern="0" cap="none" spc="-150" normalizeH="0" baseline="0" noProof="0" dirty="0">
                <a:ln cap="rnd">
                  <a:solidFill>
                    <a:prstClr val="black">
                      <a:alpha val="80000"/>
                    </a:prstClr>
                  </a:solidFill>
                  <a:round/>
                </a:ln>
                <a:solidFill>
                  <a:srgbClr val="2627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-윤고딕350" panose="02030504000101010101" pitchFamily="18" charset="-127"/>
                <a:ea typeface="맑은 고딕" panose="020B0503020000020004" pitchFamily="50" charset="-127"/>
              </a:rPr>
              <a:t>스마트 약 비서 </a:t>
            </a:r>
            <a:endParaRPr kumimoji="0" lang="en-US" altLang="ko-KR" sz="4400" u="none" strike="noStrike" kern="0" cap="none" spc="-150" normalizeH="0" baseline="0" noProof="0" dirty="0">
              <a:ln cap="rnd">
                <a:solidFill>
                  <a:prstClr val="black">
                    <a:alpha val="80000"/>
                  </a:prstClr>
                </a:solidFill>
                <a:round/>
              </a:ln>
              <a:solidFill>
                <a:srgbClr val="26272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-윤고딕350" panose="02030504000101010101" pitchFamily="18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921BE3-7EE1-5561-B745-11A92E21A751}"/>
              </a:ext>
            </a:extLst>
          </p:cNvPr>
          <p:cNvSpPr txBox="1"/>
          <p:nvPr/>
        </p:nvSpPr>
        <p:spPr>
          <a:xfrm>
            <a:off x="847986" y="3839169"/>
            <a:ext cx="4293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strike="noStrike" kern="1200" cap="none" spc="-25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        </a:t>
            </a:r>
            <a:r>
              <a:rPr kumimoji="0" lang="ko-KR" altLang="en-US" sz="1600" b="0" strike="noStrike" kern="1200" cap="none" spc="-25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약 복용자들을 위</a:t>
            </a:r>
            <a:r>
              <a:rPr lang="ko-KR" altLang="en-US" sz="1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  편리한 스마트 제품 </a:t>
            </a:r>
            <a:r>
              <a:rPr lang="en-US" altLang="ko-KR" sz="1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 </a:t>
            </a:r>
            <a:r>
              <a:rPr lang="ko-KR" altLang="en-US" sz="1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서비스</a:t>
            </a:r>
            <a:r>
              <a:rPr kumimoji="0" lang="ko-KR" altLang="en-US" sz="1600" b="0" strike="noStrike" kern="1200" cap="none" spc="-25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endParaRPr kumimoji="0" lang="en-US" altLang="ko-KR" sz="1600" b="0" strike="noStrike" kern="1200" cap="none" spc="-250" normalizeH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006EAB-BA5A-9A48-AD38-F9382103171C}"/>
              </a:ext>
            </a:extLst>
          </p:cNvPr>
          <p:cNvSpPr/>
          <p:nvPr/>
        </p:nvSpPr>
        <p:spPr>
          <a:xfrm>
            <a:off x="-21772" y="-4108"/>
            <a:ext cx="12213771" cy="83239"/>
          </a:xfrm>
          <a:prstGeom prst="rect">
            <a:avLst/>
          </a:prstGeom>
          <a:solidFill>
            <a:schemeClr val="accent4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7896823" y="536310"/>
            <a:ext cx="2939484" cy="5596257"/>
            <a:chOff x="7518754" y="536310"/>
            <a:chExt cx="2939484" cy="5596257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2E82E7A-F589-AC8E-2819-1D1DB34C3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58372" y="863298"/>
              <a:ext cx="2567192" cy="516271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7767BC4-44AC-3016-AA05-FEC34CE4AED5}"/>
                </a:ext>
              </a:extLst>
            </p:cNvPr>
            <p:cNvSpPr/>
            <p:nvPr/>
          </p:nvSpPr>
          <p:spPr>
            <a:xfrm>
              <a:off x="7877423" y="5558222"/>
              <a:ext cx="385837" cy="316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hlinkClick r:id="rId3" action="ppaction://hlinksldjump"/>
              <a:extLst>
                <a:ext uri="{FF2B5EF4-FFF2-40B4-BE49-F238E27FC236}">
                  <a16:creationId xmlns:a16="http://schemas.microsoft.com/office/drawing/2014/main" id="{C8762D29-3E8E-BC70-B0E4-0A3D839C5DD7}"/>
                </a:ext>
              </a:extLst>
            </p:cNvPr>
            <p:cNvSpPr/>
            <p:nvPr/>
          </p:nvSpPr>
          <p:spPr>
            <a:xfrm>
              <a:off x="8525979" y="5558222"/>
              <a:ext cx="385837" cy="316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hlinkClick r:id="rId4" action="ppaction://hlinksldjump"/>
              <a:extLst>
                <a:ext uri="{FF2B5EF4-FFF2-40B4-BE49-F238E27FC236}">
                  <a16:creationId xmlns:a16="http://schemas.microsoft.com/office/drawing/2014/main" id="{09D527B9-0A92-E716-FAA1-FF274676E786}"/>
                </a:ext>
              </a:extLst>
            </p:cNvPr>
            <p:cNvSpPr/>
            <p:nvPr/>
          </p:nvSpPr>
          <p:spPr>
            <a:xfrm>
              <a:off x="9172121" y="5558222"/>
              <a:ext cx="385837" cy="316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hlinkClick r:id="" action="ppaction://noaction"/>
              <a:extLst>
                <a:ext uri="{FF2B5EF4-FFF2-40B4-BE49-F238E27FC236}">
                  <a16:creationId xmlns:a16="http://schemas.microsoft.com/office/drawing/2014/main" id="{FBCF4121-6224-481F-C948-851CD50CF1C3}"/>
                </a:ext>
              </a:extLst>
            </p:cNvPr>
            <p:cNvSpPr/>
            <p:nvPr/>
          </p:nvSpPr>
          <p:spPr>
            <a:xfrm>
              <a:off x="9818262" y="5558222"/>
              <a:ext cx="385837" cy="316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B058CA3-AC80-BC72-2182-B8EB0C39B802}"/>
                </a:ext>
              </a:extLst>
            </p:cNvPr>
            <p:cNvSpPr/>
            <p:nvPr/>
          </p:nvSpPr>
          <p:spPr>
            <a:xfrm>
              <a:off x="8246172" y="943974"/>
              <a:ext cx="1591589" cy="297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4"/>
                  </a:solidFill>
                </a:rPr>
                <a:t>Home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sp>
          <p:nvSpPr>
            <p:cNvPr id="54" name="직사각형 53">
              <a:hlinkClick r:id="rId4" action="ppaction://hlinksldjump"/>
              <a:extLst>
                <a:ext uri="{FF2B5EF4-FFF2-40B4-BE49-F238E27FC236}">
                  <a16:creationId xmlns:a16="http://schemas.microsoft.com/office/drawing/2014/main" id="{4A1C4D5A-2850-4639-A932-7AD00A88BCBA}"/>
                </a:ext>
              </a:extLst>
            </p:cNvPr>
            <p:cNvSpPr/>
            <p:nvPr/>
          </p:nvSpPr>
          <p:spPr>
            <a:xfrm>
              <a:off x="7877423" y="1867790"/>
              <a:ext cx="2326675" cy="66820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1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128B0A7-630F-EC99-1788-8D4EDF2BFDA4}"/>
                </a:ext>
              </a:extLst>
            </p:cNvPr>
            <p:cNvSpPr/>
            <p:nvPr/>
          </p:nvSpPr>
          <p:spPr>
            <a:xfrm>
              <a:off x="7873058" y="1479889"/>
              <a:ext cx="1471821" cy="244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오늘의 복약일지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BB26083-33D1-A7B8-F17E-6AD8D1B0BBDD}"/>
                </a:ext>
              </a:extLst>
            </p:cNvPr>
            <p:cNvSpPr/>
            <p:nvPr/>
          </p:nvSpPr>
          <p:spPr>
            <a:xfrm>
              <a:off x="7875909" y="2668025"/>
              <a:ext cx="2326675" cy="668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B7D6523-340A-738A-A166-E16A0ABF465A}"/>
                </a:ext>
              </a:extLst>
            </p:cNvPr>
            <p:cNvSpPr/>
            <p:nvPr/>
          </p:nvSpPr>
          <p:spPr>
            <a:xfrm>
              <a:off x="7878631" y="3468259"/>
              <a:ext cx="2326675" cy="668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F3210D18-3D26-0845-BEE5-33FA4D8E2CA8}"/>
                </a:ext>
              </a:extLst>
            </p:cNvPr>
            <p:cNvCxnSpPr/>
            <p:nvPr/>
          </p:nvCxnSpPr>
          <p:spPr>
            <a:xfrm flipV="1">
              <a:off x="7758372" y="1320118"/>
              <a:ext cx="2567192" cy="956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그림 5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45CB726-7728-0DFD-19D6-87FD475AC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2427" y="1482172"/>
              <a:ext cx="250991" cy="253583"/>
            </a:xfrm>
            <a:prstGeom prst="rect">
              <a:avLst/>
            </a:prstGeom>
            <a:effectLst/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78A8991-6D13-E567-CED2-20C848C3706D}"/>
                </a:ext>
              </a:extLst>
            </p:cNvPr>
            <p:cNvSpPr/>
            <p:nvPr/>
          </p:nvSpPr>
          <p:spPr>
            <a:xfrm>
              <a:off x="7518754" y="1316732"/>
              <a:ext cx="220693" cy="176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아침</a:t>
              </a:r>
            </a:p>
          </p:txBody>
        </p:sp>
        <p:pic>
          <p:nvPicPr>
            <p:cNvPr id="61" name="그래픽 60" descr="배지 체크 표시1 윤곽선">
              <a:extLst>
                <a:ext uri="{FF2B5EF4-FFF2-40B4-BE49-F238E27FC236}">
                  <a16:creationId xmlns:a16="http://schemas.microsoft.com/office/drawing/2014/main" id="{D6F6D342-2F15-D468-AC5B-726DED7E4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36247" y="2068723"/>
              <a:ext cx="253742" cy="256362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46C6FFD-8E70-5BC6-62D3-572952899C51}"/>
                </a:ext>
              </a:extLst>
            </p:cNvPr>
            <p:cNvSpPr txBox="1"/>
            <p:nvPr/>
          </p:nvSpPr>
          <p:spPr>
            <a:xfrm>
              <a:off x="8433823" y="1988034"/>
              <a:ext cx="1178691" cy="43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알림 시간 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: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8:00(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식후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) </a:t>
              </a:r>
            </a:p>
            <a:p>
              <a:r>
                <a:rPr lang="ko-KR" altLang="en-US" sz="900" b="1" dirty="0" err="1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복약기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: -</a:t>
              </a:r>
            </a:p>
            <a:p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부작용 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: </a:t>
              </a:r>
              <a:r>
                <a:rPr lang="ko-KR" altLang="en-US" sz="900" b="1" dirty="0" err="1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속쓰림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 </a:t>
              </a: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F0B3BFF1-1D7C-8FC7-21C9-CACFF6CB64D5}"/>
                </a:ext>
              </a:extLst>
            </p:cNvPr>
            <p:cNvGrpSpPr/>
            <p:nvPr/>
          </p:nvGrpSpPr>
          <p:grpSpPr>
            <a:xfrm>
              <a:off x="7964755" y="1979216"/>
              <a:ext cx="462023" cy="429446"/>
              <a:chOff x="4791371" y="2993908"/>
              <a:chExt cx="542387" cy="498991"/>
            </a:xfrm>
            <a:solidFill>
              <a:schemeClr val="accent4">
                <a:lumMod val="20000"/>
                <a:lumOff val="80000"/>
                <a:alpha val="61000"/>
              </a:schemeClr>
            </a:solidFill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28037306-CE18-C25C-E0DA-35B145C2C722}"/>
                  </a:ext>
                </a:extLst>
              </p:cNvPr>
              <p:cNvSpPr/>
              <p:nvPr/>
            </p:nvSpPr>
            <p:spPr>
              <a:xfrm>
                <a:off x="4801626" y="2993908"/>
                <a:ext cx="497581" cy="498991"/>
              </a:xfrm>
              <a:prstGeom prst="ellipse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46E5534-4454-731C-C2FF-995A26ED1115}"/>
                  </a:ext>
                </a:extLst>
              </p:cNvPr>
              <p:cNvSpPr txBox="1"/>
              <p:nvPr/>
            </p:nvSpPr>
            <p:spPr>
              <a:xfrm>
                <a:off x="4791371" y="3101467"/>
                <a:ext cx="542387" cy="3039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accent4"/>
                    </a:solidFill>
                  </a:rPr>
                  <a:t>아침</a:t>
                </a:r>
              </a:p>
            </p:txBody>
          </p:sp>
        </p:grpSp>
        <p:sp>
          <p:nvSpPr>
            <p:cNvPr id="66" name="직사각형 65">
              <a:hlinkClick r:id="rId4" action="ppaction://hlinksldjump"/>
              <a:extLst>
                <a:ext uri="{FF2B5EF4-FFF2-40B4-BE49-F238E27FC236}">
                  <a16:creationId xmlns:a16="http://schemas.microsoft.com/office/drawing/2014/main" id="{598EAC2B-2B2B-4456-7CB0-9DB093A86E32}"/>
                </a:ext>
              </a:extLst>
            </p:cNvPr>
            <p:cNvSpPr/>
            <p:nvPr/>
          </p:nvSpPr>
          <p:spPr>
            <a:xfrm>
              <a:off x="7878631" y="2666239"/>
              <a:ext cx="2326675" cy="66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6FC1BF0-CC13-EF14-6238-6616DE129427}"/>
                </a:ext>
              </a:extLst>
            </p:cNvPr>
            <p:cNvSpPr txBox="1"/>
            <p:nvPr/>
          </p:nvSpPr>
          <p:spPr>
            <a:xfrm>
              <a:off x="8435030" y="2786483"/>
              <a:ext cx="1236042" cy="43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알림 시간 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: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12:00(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식후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) </a:t>
              </a:r>
            </a:p>
            <a:p>
              <a:r>
                <a:rPr lang="ko-KR" altLang="en-US" sz="900" b="1" dirty="0" err="1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복약기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: -</a:t>
              </a:r>
            </a:p>
            <a:p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부작용 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: - </a:t>
              </a: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5808028B-4B31-80DC-B05F-9ABB4571A4A4}"/>
                </a:ext>
              </a:extLst>
            </p:cNvPr>
            <p:cNvGrpSpPr/>
            <p:nvPr/>
          </p:nvGrpSpPr>
          <p:grpSpPr>
            <a:xfrm>
              <a:off x="7965962" y="2777665"/>
              <a:ext cx="462023" cy="429446"/>
              <a:chOff x="4791371" y="2993908"/>
              <a:chExt cx="542387" cy="49899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BC7B859E-7B2F-6092-AD5E-83FD1039F351}"/>
                  </a:ext>
                </a:extLst>
              </p:cNvPr>
              <p:cNvSpPr/>
              <p:nvPr/>
            </p:nvSpPr>
            <p:spPr>
              <a:xfrm>
                <a:off x="4801626" y="2993908"/>
                <a:ext cx="497581" cy="49899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F9133C8-8982-3721-A75D-D765DD6F6138}"/>
                  </a:ext>
                </a:extLst>
              </p:cNvPr>
              <p:cNvSpPr txBox="1"/>
              <p:nvPr/>
            </p:nvSpPr>
            <p:spPr>
              <a:xfrm>
                <a:off x="4791371" y="3101467"/>
                <a:ext cx="542387" cy="303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accent4"/>
                    </a:solidFill>
                  </a:rPr>
                  <a:t>점심</a:t>
                </a:r>
              </a:p>
            </p:txBody>
          </p:sp>
        </p:grpSp>
        <p:sp>
          <p:nvSpPr>
            <p:cNvPr id="71" name="직사각형 70">
              <a:hlinkClick r:id="rId4" action="ppaction://hlinksldjump"/>
              <a:extLst>
                <a:ext uri="{FF2B5EF4-FFF2-40B4-BE49-F238E27FC236}">
                  <a16:creationId xmlns:a16="http://schemas.microsoft.com/office/drawing/2014/main" id="{BCBF56E7-3B84-0F07-C63B-AA9717846A18}"/>
                </a:ext>
              </a:extLst>
            </p:cNvPr>
            <p:cNvSpPr/>
            <p:nvPr/>
          </p:nvSpPr>
          <p:spPr>
            <a:xfrm>
              <a:off x="7878631" y="3468259"/>
              <a:ext cx="2326675" cy="66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5200A74-DBB5-68D0-6859-9F05E09DFC1C}"/>
                </a:ext>
              </a:extLst>
            </p:cNvPr>
            <p:cNvSpPr txBox="1"/>
            <p:nvPr/>
          </p:nvSpPr>
          <p:spPr>
            <a:xfrm>
              <a:off x="8435030" y="3588503"/>
              <a:ext cx="1144555" cy="43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알림 시간 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: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7:00(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식후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)</a:t>
              </a:r>
            </a:p>
            <a:p>
              <a:r>
                <a:rPr lang="ko-KR" altLang="en-US" sz="900" b="1" dirty="0" err="1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복약기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: -</a:t>
              </a:r>
            </a:p>
            <a:p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부작용 </a:t>
              </a:r>
              <a:r>
                <a:rPr lang="en-US" altLang="ko-KR" sz="9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: - </a:t>
              </a: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47ABA2-9321-AE41-C088-0DFC964E57EE}"/>
                </a:ext>
              </a:extLst>
            </p:cNvPr>
            <p:cNvGrpSpPr/>
            <p:nvPr/>
          </p:nvGrpSpPr>
          <p:grpSpPr>
            <a:xfrm>
              <a:off x="7965962" y="3579686"/>
              <a:ext cx="462023" cy="429446"/>
              <a:chOff x="4791371" y="2993908"/>
              <a:chExt cx="542387" cy="498991"/>
            </a:xfrm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2EF9D49F-B662-A590-87C5-E4679F3E1791}"/>
                  </a:ext>
                </a:extLst>
              </p:cNvPr>
              <p:cNvSpPr/>
              <p:nvPr/>
            </p:nvSpPr>
            <p:spPr>
              <a:xfrm>
                <a:off x="4801626" y="2993908"/>
                <a:ext cx="497581" cy="49899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B5381F4-6566-8595-745C-D5A1F29BB00F}"/>
                  </a:ext>
                </a:extLst>
              </p:cNvPr>
              <p:cNvSpPr txBox="1"/>
              <p:nvPr/>
            </p:nvSpPr>
            <p:spPr>
              <a:xfrm>
                <a:off x="4791371" y="3101467"/>
                <a:ext cx="542387" cy="303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accent4"/>
                    </a:solidFill>
                  </a:rPr>
                  <a:t>저녁</a:t>
                </a:r>
              </a:p>
            </p:txBody>
          </p:sp>
        </p:grpSp>
        <p:pic>
          <p:nvPicPr>
            <p:cNvPr id="76" name="그래픽 75" descr="배지 교차 윤곽선">
              <a:extLst>
                <a:ext uri="{FF2B5EF4-FFF2-40B4-BE49-F238E27FC236}">
                  <a16:creationId xmlns:a16="http://schemas.microsoft.com/office/drawing/2014/main" id="{7E9BE512-B81A-EDDB-6369-5006DBC62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 flipV="1">
              <a:off x="9842933" y="2865509"/>
              <a:ext cx="253742" cy="256362"/>
            </a:xfrm>
            <a:prstGeom prst="rect">
              <a:avLst/>
            </a:prstGeom>
          </p:spPr>
        </p:pic>
        <p:pic>
          <p:nvPicPr>
            <p:cNvPr id="77" name="그래픽 76" descr="배지 팔로우 취소 윤곽선">
              <a:extLst>
                <a:ext uri="{FF2B5EF4-FFF2-40B4-BE49-F238E27FC236}">
                  <a16:creationId xmlns:a16="http://schemas.microsoft.com/office/drawing/2014/main" id="{900147ED-DC12-A91A-1976-2E87238E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36247" y="3667530"/>
              <a:ext cx="253742" cy="256362"/>
            </a:xfrm>
            <a:prstGeom prst="rect">
              <a:avLst/>
            </a:prstGeom>
          </p:spPr>
        </p:pic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F28253DA-A450-4882-59FD-EAA433E4416B}"/>
                </a:ext>
              </a:extLst>
            </p:cNvPr>
            <p:cNvCxnSpPr/>
            <p:nvPr/>
          </p:nvCxnSpPr>
          <p:spPr>
            <a:xfrm>
              <a:off x="7758372" y="5488975"/>
              <a:ext cx="2567192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9" name="그래픽 78" descr="주택 윤곽선">
              <a:extLst>
                <a:ext uri="{FF2B5EF4-FFF2-40B4-BE49-F238E27FC236}">
                  <a16:creationId xmlns:a16="http://schemas.microsoft.com/office/drawing/2014/main" id="{65DDA257-12E5-C864-6177-9E66330B2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14489" y="5511235"/>
              <a:ext cx="311706" cy="314925"/>
            </a:xfrm>
            <a:prstGeom prst="rect">
              <a:avLst/>
            </a:prstGeom>
          </p:spPr>
        </p:pic>
        <p:pic>
          <p:nvPicPr>
            <p:cNvPr id="80" name="그래픽 79" descr="일일 일정표 윤곽선">
              <a:extLst>
                <a:ext uri="{FF2B5EF4-FFF2-40B4-BE49-F238E27FC236}">
                  <a16:creationId xmlns:a16="http://schemas.microsoft.com/office/drawing/2014/main" id="{BBE82C07-D5A7-377B-7A38-E87EBBD03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560027" y="5511235"/>
              <a:ext cx="311706" cy="314925"/>
            </a:xfrm>
            <a:prstGeom prst="rect">
              <a:avLst/>
            </a:prstGeom>
          </p:spPr>
        </p:pic>
        <p:pic>
          <p:nvPicPr>
            <p:cNvPr id="81" name="그래픽 80" descr="클립보드 윤곽선">
              <a:extLst>
                <a:ext uri="{FF2B5EF4-FFF2-40B4-BE49-F238E27FC236}">
                  <a16:creationId xmlns:a16="http://schemas.microsoft.com/office/drawing/2014/main" id="{47F70175-9C03-3F86-0592-2E0A0BDA9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05566" y="5511235"/>
              <a:ext cx="311705" cy="314924"/>
            </a:xfrm>
            <a:prstGeom prst="rect">
              <a:avLst/>
            </a:prstGeom>
          </p:spPr>
        </p:pic>
        <p:pic>
          <p:nvPicPr>
            <p:cNvPr id="82" name="그래픽 81" descr="의료 윤곽선">
              <a:extLst>
                <a:ext uri="{FF2B5EF4-FFF2-40B4-BE49-F238E27FC236}">
                  <a16:creationId xmlns:a16="http://schemas.microsoft.com/office/drawing/2014/main" id="{EF84CC44-500B-56EA-CA8A-506D5EDB4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266794" y="5595918"/>
              <a:ext cx="190272" cy="192237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2068087-CD35-50D1-B088-16F5A5F64632}"/>
                </a:ext>
              </a:extLst>
            </p:cNvPr>
            <p:cNvSpPr txBox="1"/>
            <p:nvPr/>
          </p:nvSpPr>
          <p:spPr>
            <a:xfrm>
              <a:off x="7953455" y="5780835"/>
              <a:ext cx="233772" cy="172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/>
                <a:t>홈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6B5E5C4-B128-1B23-5195-4D076A20626E}"/>
                </a:ext>
              </a:extLst>
            </p:cNvPr>
            <p:cNvSpPr txBox="1"/>
            <p:nvPr/>
          </p:nvSpPr>
          <p:spPr>
            <a:xfrm>
              <a:off x="8490265" y="5775636"/>
              <a:ext cx="463175" cy="172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/>
                <a:t>복약일지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B054806-7131-2F51-A770-94BFCFD653D1}"/>
                </a:ext>
              </a:extLst>
            </p:cNvPr>
            <p:cNvSpPr txBox="1"/>
            <p:nvPr/>
          </p:nvSpPr>
          <p:spPr>
            <a:xfrm>
              <a:off x="9174536" y="5771742"/>
              <a:ext cx="386708" cy="172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/>
                <a:t>처방전</a:t>
              </a:r>
            </a:p>
          </p:txBody>
        </p:sp>
        <p:pic>
          <p:nvPicPr>
            <p:cNvPr id="86" name="그래픽 85" descr="햄버거 메뉴 아이콘 윤곽선">
              <a:extLst>
                <a:ext uri="{FF2B5EF4-FFF2-40B4-BE49-F238E27FC236}">
                  <a16:creationId xmlns:a16="http://schemas.microsoft.com/office/drawing/2014/main" id="{96F1F701-6053-5465-D505-BA9696781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859648" y="5512886"/>
              <a:ext cx="311705" cy="314924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6CA5194-3678-2409-0C3E-A76697B25929}"/>
                </a:ext>
              </a:extLst>
            </p:cNvPr>
            <p:cNvSpPr txBox="1"/>
            <p:nvPr/>
          </p:nvSpPr>
          <p:spPr>
            <a:xfrm>
              <a:off x="9822607" y="5765814"/>
              <a:ext cx="386708" cy="172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 err="1"/>
                <a:t>더보기</a:t>
              </a:r>
              <a:endParaRPr lang="ko-KR" altLang="en-US" sz="700" b="1" dirty="0"/>
            </a:p>
          </p:txBody>
        </p:sp>
        <p:pic>
          <p:nvPicPr>
            <p:cNvPr id="88" name="그림 87" descr="스크린샷, 스마트폰, 흑백이(가) 표시된 사진&#10;&#10;자동 생성된 설명">
              <a:extLst>
                <a:ext uri="{FF2B5EF4-FFF2-40B4-BE49-F238E27FC236}">
                  <a16:creationId xmlns:a16="http://schemas.microsoft.com/office/drawing/2014/main" id="{96F9F85D-470F-4C44-C098-96C6CE677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101" y="536310"/>
              <a:ext cx="2870137" cy="5596257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075484" y="3138021"/>
            <a:ext cx="3886200" cy="3214700"/>
            <a:chOff x="5234649" y="3460654"/>
            <a:chExt cx="3328169" cy="2865690"/>
          </a:xfrm>
        </p:grpSpPr>
        <p:pic>
          <p:nvPicPr>
            <p:cNvPr id="89" name="그림 88" descr="종이, 텍스트, 문구용품, 냉장고이(가) 표시된 사진&#10;&#10;자동 생성된 설명">
              <a:extLst>
                <a:ext uri="{FF2B5EF4-FFF2-40B4-BE49-F238E27FC236}">
                  <a16:creationId xmlns:a16="http://schemas.microsoft.com/office/drawing/2014/main" id="{629D2FCC-49BF-CB7D-C69B-726828892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4649" y="3460654"/>
              <a:ext cx="1911446" cy="2734636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90" name="그림 89" descr="폐기물 컨테이너, 실린더, 뚜껑, 휴지통이(가) 표시된 사진&#10;&#10;자동 생성된 설명">
              <a:extLst>
                <a:ext uri="{FF2B5EF4-FFF2-40B4-BE49-F238E27FC236}">
                  <a16:creationId xmlns:a16="http://schemas.microsoft.com/office/drawing/2014/main" id="{7B43E1F4-438E-2239-A885-AD0B5748B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9367" y="4754547"/>
              <a:ext cx="666218" cy="1440743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91" name="그림 90" descr="서류 캐비닛, 서랍, 실내, 서랍장이(가) 표시된 사진&#10;&#10;자동 생성된 설명">
              <a:extLst>
                <a:ext uri="{FF2B5EF4-FFF2-40B4-BE49-F238E27FC236}">
                  <a16:creationId xmlns:a16="http://schemas.microsoft.com/office/drawing/2014/main" id="{4FB8C8F2-C24D-D63D-F82F-397FD23A7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1372" y="4751686"/>
              <a:ext cx="1911446" cy="1574658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</p:pic>
      </p:grpSp>
      <p:sp>
        <p:nvSpPr>
          <p:cNvPr id="8" name="TextBox 7"/>
          <p:cNvSpPr txBox="1"/>
          <p:nvPr/>
        </p:nvSpPr>
        <p:spPr>
          <a:xfrm>
            <a:off x="1982387" y="4800599"/>
            <a:ext cx="3262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0" b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 Black" panose="020B0604020202020204" pitchFamily="34" charset="0"/>
              </a:rPr>
              <a:t>삐약이</a:t>
            </a:r>
            <a:endParaRPr kumimoji="1" lang="x-none" altLang="en-US" sz="8000" b="1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Arial Black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A3C8CA-EC45-0276-F426-0A9587B4707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79271" y="1836496"/>
            <a:ext cx="1375147" cy="193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2F09324-3AE0-FBC5-2A3F-4ACA4211511C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2686" y="336767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서버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node.js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47CA7D9-EA8F-299F-155E-7D389738BEF5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567EBF6-1698-3295-DA72-43847B166657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4D14267-FDEE-F412-C597-35672DF52481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44" name="그림 43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A0B929E8-494B-9258-3600-6815F975F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A9004A6-D488-C0D7-4120-E6E415D0D0E6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BF5F262-E970-4E45-180C-408D92A60911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AD582BA-1093-65E6-3135-E296294F3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683" y="1260445"/>
            <a:ext cx="9588634" cy="51269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4DE992-1DB4-72B3-42FB-DA17E7993900}"/>
              </a:ext>
            </a:extLst>
          </p:cNvPr>
          <p:cNvSpPr txBox="1"/>
          <p:nvPr/>
        </p:nvSpPr>
        <p:spPr>
          <a:xfrm>
            <a:off x="786253" y="400016"/>
            <a:ext cx="4951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9.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079196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2F09324-3AE0-FBC5-2A3F-4ACA4211511C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2686" y="336767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데이터베이스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Firebase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47CA7D9-EA8F-299F-155E-7D389738BEF5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567EBF6-1698-3295-DA72-43847B166657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4D14267-FDEE-F412-C597-35672DF52481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44" name="그림 43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A0B929E8-494B-9258-3600-6815F975F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A9004A6-D488-C0D7-4120-E6E415D0D0E6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BF5F262-E970-4E45-180C-408D92A60911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64A7727-1FD2-CF70-F8CC-87AE77836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1621093"/>
            <a:ext cx="9347200" cy="4707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3E7C3E-D689-D4C7-3583-55F3D0A3F36F}"/>
              </a:ext>
            </a:extLst>
          </p:cNvPr>
          <p:cNvSpPr txBox="1"/>
          <p:nvPr/>
        </p:nvSpPr>
        <p:spPr>
          <a:xfrm>
            <a:off x="786253" y="400016"/>
            <a:ext cx="4951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10.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22682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12C8B64-20D0-1888-8CF2-5EF9E8019720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CAF601C-4963-5337-A5FB-8CD6D8A55A2F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3F077D-26D5-EF89-A003-768F18ED0571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D67ED0C-62CF-7A42-C8EE-E3761537DF90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21" name="그림 20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A013BF82-2C12-3C2B-C538-2D3C4DDDA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43412A4-25A5-4C85-AD8B-11BE716A4513}"/>
              </a:ext>
            </a:extLst>
          </p:cNvPr>
          <p:cNvSpPr/>
          <p:nvPr/>
        </p:nvSpPr>
        <p:spPr>
          <a:xfrm>
            <a:off x="2068664" y="1622272"/>
            <a:ext cx="2345299" cy="4175301"/>
          </a:xfrm>
          <a:prstGeom prst="roundRect">
            <a:avLst>
              <a:gd name="adj" fmla="val 7565"/>
            </a:avLst>
          </a:prstGeom>
          <a:solidFill>
            <a:srgbClr val="FFC7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6F674AE-5C5F-42B6-8702-AF0A735C3247}"/>
              </a:ext>
            </a:extLst>
          </p:cNvPr>
          <p:cNvSpPr/>
          <p:nvPr/>
        </p:nvSpPr>
        <p:spPr>
          <a:xfrm>
            <a:off x="2148795" y="1692356"/>
            <a:ext cx="2185037" cy="3077693"/>
          </a:xfrm>
          <a:prstGeom prst="roundRect">
            <a:avLst>
              <a:gd name="adj" fmla="val 58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E0E1300-10FA-4527-B3FF-D2786AA5A47D}"/>
              </a:ext>
            </a:extLst>
          </p:cNvPr>
          <p:cNvSpPr/>
          <p:nvPr/>
        </p:nvSpPr>
        <p:spPr>
          <a:xfrm>
            <a:off x="4833493" y="1622272"/>
            <a:ext cx="2345299" cy="4175301"/>
          </a:xfrm>
          <a:prstGeom prst="roundRect">
            <a:avLst>
              <a:gd name="adj" fmla="val 7565"/>
            </a:avLst>
          </a:prstGeom>
          <a:solidFill>
            <a:srgbClr val="FFC7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C1F9AF5-C03F-400C-B4D2-995EC0DC6D14}"/>
              </a:ext>
            </a:extLst>
          </p:cNvPr>
          <p:cNvSpPr/>
          <p:nvPr/>
        </p:nvSpPr>
        <p:spPr>
          <a:xfrm>
            <a:off x="7567358" y="1622272"/>
            <a:ext cx="2345299" cy="4175301"/>
          </a:xfrm>
          <a:prstGeom prst="roundRect">
            <a:avLst>
              <a:gd name="adj" fmla="val 7565"/>
            </a:avLst>
          </a:prstGeom>
          <a:solidFill>
            <a:srgbClr val="FFC7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5A8ADF3-17CA-4051-AAE6-2A62797CBD58}"/>
              </a:ext>
            </a:extLst>
          </p:cNvPr>
          <p:cNvSpPr/>
          <p:nvPr/>
        </p:nvSpPr>
        <p:spPr>
          <a:xfrm>
            <a:off x="4918565" y="1692356"/>
            <a:ext cx="2185037" cy="3077693"/>
          </a:xfrm>
          <a:prstGeom prst="roundRect">
            <a:avLst>
              <a:gd name="adj" fmla="val 58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C8238E3-4A80-4422-88DD-70D7272ACC74}"/>
              </a:ext>
            </a:extLst>
          </p:cNvPr>
          <p:cNvSpPr/>
          <p:nvPr/>
        </p:nvSpPr>
        <p:spPr>
          <a:xfrm>
            <a:off x="7647845" y="1692356"/>
            <a:ext cx="2185037" cy="3077693"/>
          </a:xfrm>
          <a:prstGeom prst="roundRect">
            <a:avLst>
              <a:gd name="adj" fmla="val 58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325306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도입효과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13D04-8B8D-CB2D-5223-8A678C5F2D64}"/>
              </a:ext>
            </a:extLst>
          </p:cNvPr>
          <p:cNvSpPr txBox="1"/>
          <p:nvPr/>
        </p:nvSpPr>
        <p:spPr>
          <a:xfrm>
            <a:off x="2432289" y="4894400"/>
            <a:ext cx="1618048" cy="48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  <a:cs typeface="KoPubWorld돋움체 Bold" panose="00000800000000000000" pitchFamily="2" charset="-127"/>
              </a:rPr>
              <a:t>01</a:t>
            </a:r>
          </a:p>
          <a:p>
            <a:pPr algn="ctr"/>
            <a:r>
              <a:rPr kumimoji="1" lang="ko-KR" altLang="en-US" sz="1400" b="1" spc="-25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+mn-ea"/>
                <a:cs typeface="Arial Black" panose="020B0604020202020204" pitchFamily="34" charset="0"/>
              </a:rPr>
              <a:t>확실하고 편한 복약 관리</a:t>
            </a:r>
            <a:endParaRPr kumimoji="1" lang="x-none" altLang="en-US" sz="1400" b="1" spc="-250" dirty="0">
              <a:ln>
                <a:solidFill>
                  <a:schemeClr val="bg1">
                    <a:alpha val="20000"/>
                  </a:schemeClr>
                </a:solidFill>
              </a:ln>
              <a:latin typeface="+mn-ea"/>
              <a:cs typeface="Arial Black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321877-CC03-3E56-482B-95A039EDA6AE}"/>
              </a:ext>
            </a:extLst>
          </p:cNvPr>
          <p:cNvSpPr txBox="1"/>
          <p:nvPr/>
        </p:nvSpPr>
        <p:spPr>
          <a:xfrm>
            <a:off x="2106598" y="3532759"/>
            <a:ext cx="23249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사용자가 신경을 쓰지 않아도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철저한 복약 관리가 가능하고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algn="ctr"/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저렴한 대여료로 부담 없는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사용이 가능해 사용자 증가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9AA206-AFB0-ECB4-C4A3-7D754AA2D883}"/>
              </a:ext>
            </a:extLst>
          </p:cNvPr>
          <p:cNvSpPr txBox="1"/>
          <p:nvPr/>
        </p:nvSpPr>
        <p:spPr>
          <a:xfrm>
            <a:off x="5436395" y="4894400"/>
            <a:ext cx="1200277" cy="682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  <a:cs typeface="KoPubWorld돋움체 Bold" panose="00000800000000000000" pitchFamily="2" charset="-127"/>
              </a:rPr>
              <a:t>02</a:t>
            </a:r>
          </a:p>
          <a:p>
            <a:pPr algn="ctr"/>
            <a:r>
              <a:rPr lang="ko-KR" altLang="en-US" sz="1400" b="1" dirty="0">
                <a:latin typeface="+mn-ea"/>
                <a:cs typeface="KoPubWorld돋움체 Light" panose="00000300000000000000" pitchFamily="2" charset="-127"/>
              </a:rPr>
              <a:t>의약품 낭비</a:t>
            </a:r>
            <a:endParaRPr lang="en-US" altLang="ko-KR" sz="1400" b="1" dirty="0">
              <a:latin typeface="+mn-ea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b="1" dirty="0">
                <a:latin typeface="+mn-ea"/>
                <a:cs typeface="KoPubWorld돋움체 Light" panose="00000300000000000000" pitchFamily="2" charset="-127"/>
              </a:rPr>
              <a:t>&amp;</a:t>
            </a:r>
            <a:r>
              <a:rPr lang="ko-KR" altLang="en-US" sz="1400" b="1" dirty="0">
                <a:latin typeface="+mn-ea"/>
                <a:cs typeface="KoPubWorld돋움체 Light" panose="00000300000000000000" pitchFamily="2" charset="-127"/>
              </a:rPr>
              <a:t>의료비 감소</a:t>
            </a:r>
            <a:endParaRPr lang="en-US" altLang="ko-KR" sz="1400" b="1" dirty="0"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7D6AA0-F22C-8CBC-BB65-ADE8754A61BD}"/>
              </a:ext>
            </a:extLst>
          </p:cNvPr>
          <p:cNvSpPr txBox="1"/>
          <p:nvPr/>
        </p:nvSpPr>
        <p:spPr>
          <a:xfrm>
            <a:off x="4999620" y="3532759"/>
            <a:ext cx="2028412" cy="884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복약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불순응으로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인한 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추가적 의료비와 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보험료 상승을 막고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낭비되는 의약품의 양을 줄임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A3D647-1DB1-E899-711C-04CF849432F4}"/>
              </a:ext>
            </a:extLst>
          </p:cNvPr>
          <p:cNvSpPr txBox="1"/>
          <p:nvPr/>
        </p:nvSpPr>
        <p:spPr>
          <a:xfrm>
            <a:off x="7904316" y="4894400"/>
            <a:ext cx="1671380" cy="48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  <a:cs typeface="KoPubWorld돋움체 Bold" panose="00000800000000000000" pitchFamily="2" charset="-127"/>
              </a:rPr>
              <a:t>03</a:t>
            </a:r>
          </a:p>
          <a:p>
            <a:pPr algn="ctr"/>
            <a:r>
              <a:rPr lang="ko-KR" altLang="en-US" sz="1400" b="1" dirty="0">
                <a:latin typeface="+mn-ea"/>
                <a:cs typeface="KoPubWorld돋움체 Light" panose="00000300000000000000" pitchFamily="2" charset="-127"/>
              </a:rPr>
              <a:t>환경 오염 문제 개선</a:t>
            </a:r>
            <a:endParaRPr lang="en-US" altLang="ko-KR" sz="1400" b="1" dirty="0"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BD7717-CE8B-8F0A-D4F1-C05A7F06A15C}"/>
              </a:ext>
            </a:extLst>
          </p:cNvPr>
          <p:cNvSpPr txBox="1"/>
          <p:nvPr/>
        </p:nvSpPr>
        <p:spPr>
          <a:xfrm>
            <a:off x="7567358" y="3826989"/>
            <a:ext cx="2345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심각한 환경 오염을 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일으키는 폐의약품 감소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pic>
        <p:nvPicPr>
          <p:cNvPr id="4" name="그림 3" descr="클립아트, 스크린샷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1D00541A-19D4-4C51-54B5-CA6647A7A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538" y="2008567"/>
            <a:ext cx="1080000" cy="1080000"/>
          </a:xfrm>
          <a:prstGeom prst="rect">
            <a:avLst/>
          </a:prstGeom>
        </p:spPr>
      </p:pic>
      <p:pic>
        <p:nvPicPr>
          <p:cNvPr id="8" name="그림 7" descr="클립아트, 상징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E8F0ABEF-5F3F-821B-EF31-70400CEA2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6" y="2008567"/>
            <a:ext cx="1080000" cy="1080000"/>
          </a:xfrm>
          <a:prstGeom prst="rect">
            <a:avLst/>
          </a:prstGeom>
        </p:spPr>
      </p:pic>
      <p:pic>
        <p:nvPicPr>
          <p:cNvPr id="14" name="그림 13" descr="클립아트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1A66F518-09A1-84F5-1A7D-CF3E76A3B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006" y="2008567"/>
            <a:ext cx="1080000" cy="1080000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47F8254-B050-28F2-3E5A-8261347386A1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4E2D68B-B0E2-17AC-565A-FEDAC4522885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495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F85FA5E-A574-C553-0ED9-69B138A449C1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E65255C-CE31-70DD-E7AA-DB880BA42930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CFD9D7-75C1-E5E6-97FC-6F9014DAB031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E88CE1-D158-4DF5-45F6-E7E5F2F33AE3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18" name="그림 17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30ADE118-F4B2-2750-ECA3-8B50B34A4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303862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서비스 계획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32C17-C50A-9C67-C711-E819903C7748}"/>
              </a:ext>
            </a:extLst>
          </p:cNvPr>
          <p:cNvSpPr txBox="1"/>
          <p:nvPr/>
        </p:nvSpPr>
        <p:spPr>
          <a:xfrm>
            <a:off x="7621419" y="1932744"/>
            <a:ext cx="1974968" cy="78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300" b="1" spc="-2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첫  대여  프로모션</a:t>
            </a:r>
            <a:endParaRPr kumimoji="1" lang="en-US" altLang="ko-KR" sz="1300" b="1" spc="-2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300" b="1" spc="-2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체험단  운영</a:t>
            </a:r>
            <a:endParaRPr kumimoji="1" lang="en-US" altLang="ko-KR" sz="1300" b="1" spc="-2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300" b="1" spc="-2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리뷰  이벤트</a:t>
            </a:r>
            <a:endParaRPr kumimoji="1" lang="en-US" altLang="ko-KR" sz="1300" b="1" spc="-2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9947558-DC65-88AF-3B5E-E961EA4FE09E}"/>
              </a:ext>
            </a:extLst>
          </p:cNvPr>
          <p:cNvSpPr/>
          <p:nvPr/>
        </p:nvSpPr>
        <p:spPr>
          <a:xfrm>
            <a:off x="4570582" y="1111851"/>
            <a:ext cx="2956635" cy="2931185"/>
          </a:xfrm>
          <a:prstGeom prst="ellipse">
            <a:avLst/>
          </a:prstGeom>
          <a:solidFill>
            <a:schemeClr val="tx1">
              <a:alpha val="80000"/>
            </a:scheme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spc="-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 Black" panose="020B0604020202020204" pitchFamily="34" charset="0"/>
              </a:rPr>
              <a:t>마케팅 계획</a:t>
            </a:r>
            <a:endParaRPr kumimoji="1" lang="x-none" altLang="en-US" b="1" spc="-2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Arial Black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FDBFAF-2C42-C988-AFBB-E9C246C141FF}"/>
              </a:ext>
            </a:extLst>
          </p:cNvPr>
          <p:cNvSpPr txBox="1"/>
          <p:nvPr/>
        </p:nvSpPr>
        <p:spPr>
          <a:xfrm>
            <a:off x="1011786" y="4955124"/>
            <a:ext cx="2364710" cy="78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 sz="1300" b="1" spc="-2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고객 </a:t>
            </a:r>
            <a:r>
              <a:rPr kumimoji="1" lang="ko-KR" altLang="en-US" sz="1300" b="1" spc="-2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타깃층</a:t>
            </a:r>
            <a:r>
              <a:rPr kumimoji="1" lang="ko-KR" altLang="en-US" sz="1300" b="1" spc="-2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300" b="1" spc="-2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sz="1300" b="1" spc="-2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</a:t>
            </a:r>
            <a:r>
              <a:rPr kumimoji="1" lang="en-US" altLang="ko-KR" sz="1300" b="1" spc="-250" dirty="0">
                <a:solidFill>
                  <a:schemeClr val="tx1">
                    <a:alpha val="80000"/>
                  </a:schemeClr>
                </a:solidFill>
                <a:highlight>
                  <a:srgbClr val="F1D509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5 0 – 6 0 </a:t>
            </a:r>
            <a:r>
              <a:rPr kumimoji="1" lang="ko-KR" altLang="en-US" sz="1300" b="1" spc="-250" dirty="0">
                <a:solidFill>
                  <a:schemeClr val="tx1">
                    <a:alpha val="80000"/>
                  </a:schemeClr>
                </a:solidFill>
                <a:highlight>
                  <a:srgbClr val="F1D509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대  장기  </a:t>
            </a:r>
            <a:r>
              <a:rPr kumimoji="1" lang="ko-KR" altLang="en-US" sz="1300" b="1" spc="-250" dirty="0" err="1">
                <a:solidFill>
                  <a:schemeClr val="tx1">
                    <a:alpha val="80000"/>
                  </a:schemeClr>
                </a:solidFill>
                <a:highlight>
                  <a:srgbClr val="F1D509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복약자</a:t>
            </a:r>
            <a:endParaRPr kumimoji="1" lang="en-US" altLang="ko-KR" sz="1300" b="1" spc="-250" dirty="0">
              <a:solidFill>
                <a:schemeClr val="tx1">
                  <a:alpha val="80000"/>
                </a:schemeClr>
              </a:solidFill>
              <a:highlight>
                <a:srgbClr val="F1D509"/>
              </a:highlight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300" b="1" spc="-2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장기 복용자들의 </a:t>
            </a:r>
            <a:r>
              <a:rPr kumimoji="1" lang="en-US" altLang="ko-KR" sz="1300" b="1" spc="-2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300" b="1" spc="-2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사용 후기와 </a:t>
            </a:r>
            <a:endParaRPr kumimoji="1" lang="en-US" altLang="ko-KR" sz="1300" b="1" spc="-2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r">
              <a:lnSpc>
                <a:spcPct val="120000"/>
              </a:lnSpc>
            </a:pPr>
            <a:r>
              <a:rPr kumimoji="1" lang="ko-KR" altLang="en-US" sz="1300" b="1" spc="-2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피드백을 주기적으로 받아 반영</a:t>
            </a:r>
            <a:endParaRPr kumimoji="1" lang="en-US" altLang="ko-KR" sz="1300" b="1" spc="-2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5D76388-4B76-6F9E-89B0-6F4A4DFEFF6D}"/>
              </a:ext>
            </a:extLst>
          </p:cNvPr>
          <p:cNvSpPr/>
          <p:nvPr/>
        </p:nvSpPr>
        <p:spPr>
          <a:xfrm>
            <a:off x="3376496" y="3071721"/>
            <a:ext cx="3016749" cy="3016749"/>
          </a:xfrm>
          <a:prstGeom prst="ellipse">
            <a:avLst/>
          </a:prstGeom>
          <a:solidFill>
            <a:schemeClr val="accent2">
              <a:alpha val="89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spc="-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 Black" panose="020B0604020202020204" pitchFamily="34" charset="0"/>
              </a:rPr>
              <a:t>실사용자 피드백 </a:t>
            </a:r>
            <a:endParaRPr kumimoji="1" lang="en-US" altLang="ko-KR" b="1" spc="-2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Arial Black" panose="020B0604020202020204" pitchFamily="34" charset="0"/>
            </a:endParaRPr>
          </a:p>
          <a:p>
            <a:pPr algn="ctr"/>
            <a:r>
              <a:rPr kumimoji="1" lang="ko-KR" altLang="en-US" b="1" spc="-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 Black" panose="020B0604020202020204" pitchFamily="34" charset="0"/>
              </a:rPr>
              <a:t>반영</a:t>
            </a:r>
            <a:endParaRPr kumimoji="1" lang="x-none" altLang="en-US" b="1" spc="-2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Arial Black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83040A-8E37-7E97-4534-77A6D7DBF303}"/>
              </a:ext>
            </a:extLst>
          </p:cNvPr>
          <p:cNvSpPr txBox="1"/>
          <p:nvPr/>
        </p:nvSpPr>
        <p:spPr>
          <a:xfrm>
            <a:off x="8757955" y="4715058"/>
            <a:ext cx="2829443" cy="308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300" b="1" spc="-2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〮  약국 에서 시범 운영 및 제휴 체결</a:t>
            </a:r>
            <a:endParaRPr kumimoji="1" lang="en-US" altLang="ko-KR" sz="1300" b="1" spc="-2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9BF7B49-CDA8-9B62-C744-C53AE0D67681}"/>
              </a:ext>
            </a:extLst>
          </p:cNvPr>
          <p:cNvSpPr/>
          <p:nvPr/>
        </p:nvSpPr>
        <p:spPr>
          <a:xfrm>
            <a:off x="5781125" y="3157284"/>
            <a:ext cx="2956635" cy="2931186"/>
          </a:xfrm>
          <a:prstGeom prst="ellipse">
            <a:avLst/>
          </a:prstGeom>
          <a:solidFill>
            <a:schemeClr val="accent4">
              <a:alpha val="80000"/>
            </a:scheme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spc="-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 Black" panose="020B0604020202020204" pitchFamily="34" charset="0"/>
              </a:rPr>
              <a:t>협력</a:t>
            </a:r>
            <a:r>
              <a:rPr kumimoji="1" lang="en-US" altLang="ko-KR" b="1" spc="-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 Black" panose="020B0604020202020204" pitchFamily="34" charset="0"/>
              </a:rPr>
              <a:t> &amp; </a:t>
            </a:r>
            <a:r>
              <a:rPr kumimoji="1" lang="ko-KR" altLang="en-US" b="1" spc="-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 Black" panose="020B0604020202020204" pitchFamily="34" charset="0"/>
              </a:rPr>
              <a:t>제휴</a:t>
            </a:r>
            <a:endParaRPr kumimoji="1" lang="en-US" altLang="ko-KR" b="1" spc="-2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Arial Black" panose="020B0604020202020204" pitchFamily="34" charset="0"/>
            </a:endParaRPr>
          </a:p>
          <a:p>
            <a:pPr algn="ctr"/>
            <a:r>
              <a:rPr kumimoji="1" lang="ko-KR" altLang="en-US" b="1" spc="-2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 Black" panose="020B0604020202020204" pitchFamily="34" charset="0"/>
              </a:rPr>
              <a:t>체결</a:t>
            </a:r>
            <a:endParaRPr kumimoji="1" lang="x-none" altLang="en-US" b="1" spc="-2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Arial Black" panose="020B0604020202020204" pitchFamily="34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A715C7D-5A02-0263-D417-1C94D1BA88F5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72E31C5-86AE-DF5E-7609-0D1ED61E7C8A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611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1D17973C-5265-C714-DCC6-B77318C25585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3963C6-AC2E-1201-25AE-3A2FDF4424AF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390907-BEF6-66B1-7C65-4706315BE8AB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91FE212-A1F6-AEC6-D054-EEFE61630AB0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11" name="그림 10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65D07C76-4938-6A56-8350-1B1A7DA29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323413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시연 영상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78DF4F-92EE-7FFA-7EA4-A8EB2B688DC0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09690F6-0AEA-6724-C6B3-4B048952BAA2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KakaoTalk_20231211_132620631">
            <a:hlinkClick r:id="" action="ppaction://media"/>
            <a:extLst>
              <a:ext uri="{FF2B5EF4-FFF2-40B4-BE49-F238E27FC236}">
                <a16:creationId xmlns:a16="http://schemas.microsoft.com/office/drawing/2014/main" id="{F5403A9D-3810-EE52-D032-48D4B13390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1751" y="1379070"/>
            <a:ext cx="8848498" cy="4977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24802E-9EBA-8CCF-B6C5-4C49844EA9BE}"/>
              </a:ext>
            </a:extLst>
          </p:cNvPr>
          <p:cNvSpPr txBox="1"/>
          <p:nvPr/>
        </p:nvSpPr>
        <p:spPr>
          <a:xfrm>
            <a:off x="897147" y="400016"/>
            <a:ext cx="384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5.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08509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58854149-39A2-08EC-1915-663ABCDAD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4"/>
          <a:stretch/>
        </p:blipFill>
        <p:spPr bwMode="auto">
          <a:xfrm>
            <a:off x="-3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E644B0-849D-2BFC-D099-A777C626AC7F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6EA1A8-8830-0844-B023-F2D07003B9EF}"/>
              </a:ext>
            </a:extLst>
          </p:cNvPr>
          <p:cNvSpPr txBox="1"/>
          <p:nvPr/>
        </p:nvSpPr>
        <p:spPr>
          <a:xfrm>
            <a:off x="2049504" y="2875002"/>
            <a:ext cx="80929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For a healthy world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8929DD-62D9-BBDD-ACE6-0570D6EAD03F}"/>
              </a:ext>
            </a:extLst>
          </p:cNvPr>
          <p:cNvGrpSpPr/>
          <p:nvPr/>
        </p:nvGrpSpPr>
        <p:grpSpPr>
          <a:xfrm>
            <a:off x="5061616" y="2352321"/>
            <a:ext cx="2068760" cy="522681"/>
            <a:chOff x="1682181" y="2155062"/>
            <a:chExt cx="2108747" cy="53278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597EBBC-A0D8-DDCB-C1EC-360F8EFCF28B}"/>
                </a:ext>
              </a:extLst>
            </p:cNvPr>
            <p:cNvSpPr/>
            <p:nvPr/>
          </p:nvSpPr>
          <p:spPr>
            <a:xfrm>
              <a:off x="1682181" y="2204197"/>
              <a:ext cx="475989" cy="475989"/>
            </a:xfrm>
            <a:prstGeom prst="ellipse">
              <a:avLst/>
            </a:prstGeom>
            <a:solidFill>
              <a:srgbClr val="F6C3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x-none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306C77-3ACE-8F48-0071-A44792A86CFF}"/>
                </a:ext>
              </a:extLst>
            </p:cNvPr>
            <p:cNvSpPr txBox="1"/>
            <p:nvPr/>
          </p:nvSpPr>
          <p:spPr>
            <a:xfrm>
              <a:off x="1717235" y="2157505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.  .</a:t>
              </a:r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C35D4820-CCEF-9E68-1A9E-0B196E66FA21}"/>
                </a:ext>
              </a:extLst>
            </p:cNvPr>
            <p:cNvSpPr/>
            <p:nvPr/>
          </p:nvSpPr>
          <p:spPr>
            <a:xfrm rot="10800000" flipV="1">
              <a:off x="1890847" y="2460347"/>
              <a:ext cx="81512" cy="45719"/>
            </a:xfrm>
            <a:prstGeom prst="triangle">
              <a:avLst/>
            </a:prstGeom>
            <a:solidFill>
              <a:srgbClr val="E6922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DF09B1D-55F8-493E-2BAC-4E447B6F388F}"/>
                </a:ext>
              </a:extLst>
            </p:cNvPr>
            <p:cNvSpPr/>
            <p:nvPr/>
          </p:nvSpPr>
          <p:spPr>
            <a:xfrm>
              <a:off x="2203887" y="2211857"/>
              <a:ext cx="475989" cy="475989"/>
            </a:xfrm>
            <a:prstGeom prst="ellipse">
              <a:avLst/>
            </a:prstGeom>
            <a:solidFill>
              <a:srgbClr val="F6C3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x-none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50FF45-4431-57BD-3F13-E7C604E97360}"/>
                </a:ext>
              </a:extLst>
            </p:cNvPr>
            <p:cNvSpPr txBox="1"/>
            <p:nvPr/>
          </p:nvSpPr>
          <p:spPr>
            <a:xfrm>
              <a:off x="2238941" y="2165165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.  .</a:t>
              </a: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DBB2913F-BC75-4784-7991-21C29D1CCC77}"/>
                </a:ext>
              </a:extLst>
            </p:cNvPr>
            <p:cNvSpPr/>
            <p:nvPr/>
          </p:nvSpPr>
          <p:spPr>
            <a:xfrm rot="10800000" flipV="1">
              <a:off x="2412553" y="2468007"/>
              <a:ext cx="81512" cy="45719"/>
            </a:xfrm>
            <a:prstGeom prst="triangle">
              <a:avLst/>
            </a:prstGeom>
            <a:solidFill>
              <a:srgbClr val="E6922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EA6FCCD-8FC1-0F8B-1EFF-8B017BB706C5}"/>
                </a:ext>
              </a:extLst>
            </p:cNvPr>
            <p:cNvSpPr/>
            <p:nvPr/>
          </p:nvSpPr>
          <p:spPr>
            <a:xfrm>
              <a:off x="2759413" y="2201754"/>
              <a:ext cx="475989" cy="475989"/>
            </a:xfrm>
            <a:prstGeom prst="ellipse">
              <a:avLst/>
            </a:prstGeom>
            <a:solidFill>
              <a:srgbClr val="F6C3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x-none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E99DD3-2ABA-16DD-62C2-2B76D276E61E}"/>
                </a:ext>
              </a:extLst>
            </p:cNvPr>
            <p:cNvSpPr txBox="1"/>
            <p:nvPr/>
          </p:nvSpPr>
          <p:spPr>
            <a:xfrm>
              <a:off x="2794467" y="2155062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.  .</a:t>
              </a:r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1D1E8E5E-5DE3-A171-3934-2E6338D5AD40}"/>
                </a:ext>
              </a:extLst>
            </p:cNvPr>
            <p:cNvSpPr/>
            <p:nvPr/>
          </p:nvSpPr>
          <p:spPr>
            <a:xfrm rot="10800000" flipV="1">
              <a:off x="2968079" y="2457904"/>
              <a:ext cx="81512" cy="45719"/>
            </a:xfrm>
            <a:prstGeom prst="triangle">
              <a:avLst/>
            </a:prstGeom>
            <a:solidFill>
              <a:srgbClr val="E6922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CC8467D-3E91-C49C-26B8-EFBF6703F393}"/>
                </a:ext>
              </a:extLst>
            </p:cNvPr>
            <p:cNvSpPr/>
            <p:nvPr/>
          </p:nvSpPr>
          <p:spPr>
            <a:xfrm>
              <a:off x="3314939" y="2201754"/>
              <a:ext cx="475989" cy="475989"/>
            </a:xfrm>
            <a:prstGeom prst="ellipse">
              <a:avLst/>
            </a:prstGeom>
            <a:solidFill>
              <a:srgbClr val="F6C3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x-none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4F398-6B2D-2600-6CA2-BD62671ADFB7}"/>
                </a:ext>
              </a:extLst>
            </p:cNvPr>
            <p:cNvSpPr txBox="1"/>
            <p:nvPr/>
          </p:nvSpPr>
          <p:spPr>
            <a:xfrm>
              <a:off x="3349993" y="2155062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.  .</a:t>
              </a:r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C7C494E8-1A1F-2DB4-13F6-D071ABFC40D0}"/>
                </a:ext>
              </a:extLst>
            </p:cNvPr>
            <p:cNvSpPr/>
            <p:nvPr/>
          </p:nvSpPr>
          <p:spPr>
            <a:xfrm rot="10800000" flipV="1">
              <a:off x="3523605" y="2457904"/>
              <a:ext cx="81512" cy="45719"/>
            </a:xfrm>
            <a:prstGeom prst="triangle">
              <a:avLst/>
            </a:prstGeom>
            <a:solidFill>
              <a:srgbClr val="E6922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C21580-C4A4-BEF3-BB0F-947A2DB5EC9E}"/>
              </a:ext>
            </a:extLst>
          </p:cNvPr>
          <p:cNvSpPr txBox="1"/>
          <p:nvPr/>
        </p:nvSpPr>
        <p:spPr>
          <a:xfrm>
            <a:off x="4242562" y="4186001"/>
            <a:ext cx="38204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스마트 복약 도우미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삐약이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159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7AE28DCC-B563-3376-0C13-CC3736DB7F71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F776FFA-1EE1-CEC9-C4AC-6586E2A19EB5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864DA2F-53E5-4C7F-08A1-940CA8A804DB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4EFEFF5-21A8-4CB9-3F14-8B2E461F7685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22" name="그림 21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9B3561B9-8CB0-6510-3412-1CD7010C5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32119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기존 약통 분석</a:t>
            </a:r>
            <a:endParaRPr lang="en-US" altLang="ko-KR" sz="7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8566D340-EB6F-1950-A64E-B6BC0774B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673842"/>
              </p:ext>
            </p:extLst>
          </p:nvPr>
        </p:nvGraphicFramePr>
        <p:xfrm>
          <a:off x="2199124" y="2992301"/>
          <a:ext cx="7793752" cy="288720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948438">
                  <a:extLst>
                    <a:ext uri="{9D8B030D-6E8A-4147-A177-3AD203B41FA5}">
                      <a16:colId xmlns:a16="http://schemas.microsoft.com/office/drawing/2014/main" val="3843843107"/>
                    </a:ext>
                  </a:extLst>
                </a:gridCol>
                <a:gridCol w="1948438">
                  <a:extLst>
                    <a:ext uri="{9D8B030D-6E8A-4147-A177-3AD203B41FA5}">
                      <a16:colId xmlns:a16="http://schemas.microsoft.com/office/drawing/2014/main" val="2380610108"/>
                    </a:ext>
                  </a:extLst>
                </a:gridCol>
                <a:gridCol w="1948438">
                  <a:extLst>
                    <a:ext uri="{9D8B030D-6E8A-4147-A177-3AD203B41FA5}">
                      <a16:colId xmlns:a16="http://schemas.microsoft.com/office/drawing/2014/main" val="4153056402"/>
                    </a:ext>
                  </a:extLst>
                </a:gridCol>
                <a:gridCol w="1948438">
                  <a:extLst>
                    <a:ext uri="{9D8B030D-6E8A-4147-A177-3AD203B41FA5}">
                      <a16:colId xmlns:a16="http://schemas.microsoft.com/office/drawing/2014/main" val="1743402157"/>
                    </a:ext>
                  </a:extLst>
                </a:gridCol>
              </a:tblGrid>
              <a:tr h="4812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분류별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AICure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가시안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삐약이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384716"/>
                  </a:ext>
                </a:extLst>
              </a:tr>
              <a:tr h="4812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공유 기능</a:t>
                      </a: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○</a:t>
                      </a:r>
                      <a:endParaRPr lang="ko-KR" alt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226207"/>
                  </a:ext>
                </a:extLst>
              </a:tr>
              <a:tr h="4812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처방전 인식 기능</a:t>
                      </a: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○</a:t>
                      </a:r>
                      <a:endParaRPr lang="ko-KR" alt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259643"/>
                  </a:ext>
                </a:extLst>
              </a:tr>
              <a:tr h="4812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수용가능한 약</a:t>
                      </a: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복약기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X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알약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조제약</a:t>
                      </a: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알약</a:t>
                      </a:r>
                      <a:r>
                        <a:rPr lang="en-US" altLang="ko-KR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조제약</a:t>
                      </a:r>
                      <a:r>
                        <a:rPr lang="en-US" altLang="ko-KR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시럽약</a:t>
                      </a:r>
                      <a:r>
                        <a:rPr lang="ko-KR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〮〮</a:t>
                      </a: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594948"/>
                  </a:ext>
                </a:extLst>
              </a:tr>
              <a:tr h="4812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 기능</a:t>
                      </a: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○</a:t>
                      </a: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○</a:t>
                      </a: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○</a:t>
                      </a:r>
                      <a:endParaRPr lang="ko-KR" alt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8148679"/>
                  </a:ext>
                </a:extLst>
              </a:tr>
              <a:tr h="4812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복약기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 횟수</a:t>
                      </a: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복약기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X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2~3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일분</a:t>
                      </a: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분 이상</a:t>
                      </a:r>
                    </a:p>
                  </a:txBody>
                  <a:tcPr marL="7323" marR="7323" marT="732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050790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9EAF87AB-FE50-D632-4433-C73E2BF0C745}"/>
              </a:ext>
            </a:extLst>
          </p:cNvPr>
          <p:cNvGrpSpPr/>
          <p:nvPr/>
        </p:nvGrpSpPr>
        <p:grpSpPr>
          <a:xfrm>
            <a:off x="2121249" y="1588630"/>
            <a:ext cx="4185253" cy="915105"/>
            <a:chOff x="2121249" y="1594046"/>
            <a:chExt cx="4185253" cy="91510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4936F50-E6EB-74D0-E742-0257F9997F51}"/>
                </a:ext>
              </a:extLst>
            </p:cNvPr>
            <p:cNvSpPr/>
            <p:nvPr/>
          </p:nvSpPr>
          <p:spPr>
            <a:xfrm>
              <a:off x="2121249" y="1594046"/>
              <a:ext cx="915105" cy="915105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AI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Cure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983616-BC11-13BD-30C7-3EA0627E1818}"/>
                </a:ext>
              </a:extLst>
            </p:cNvPr>
            <p:cNvSpPr txBox="1"/>
            <p:nvPr/>
          </p:nvSpPr>
          <p:spPr>
            <a:xfrm>
              <a:off x="3123612" y="1619042"/>
              <a:ext cx="3182890" cy="790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en-US" sz="1300" b="1" spc="-120" dirty="0">
                  <a:latin typeface="+mn-ea"/>
                </a:rPr>
                <a:t>-   </a:t>
              </a:r>
              <a:r>
                <a:rPr kumimoji="1" lang="ko-KR" altLang="en-US" sz="1300" b="1" spc="-120" dirty="0">
                  <a:latin typeface="+mn-ea"/>
                </a:rPr>
                <a:t>약과</a:t>
              </a:r>
              <a:r>
                <a:rPr kumimoji="1" lang="en-US" altLang="ko-KR" sz="1300" b="1" spc="-120" dirty="0">
                  <a:latin typeface="+mn-ea"/>
                </a:rPr>
                <a:t> </a:t>
              </a:r>
              <a:r>
                <a:rPr kumimoji="1" lang="ko-KR" altLang="en-US" sz="1300" b="1" spc="-120" dirty="0">
                  <a:latin typeface="+mn-ea"/>
                </a:rPr>
                <a:t>복용하는 모습을 카메라로 직접 </a:t>
              </a:r>
              <a:endParaRPr kumimoji="1" lang="en-US" altLang="ko-KR" sz="1300" b="1" spc="-120" dirty="0">
                <a:latin typeface="+mn-ea"/>
              </a:endParaRPr>
            </a:p>
            <a:p>
              <a:pPr>
                <a:lnSpc>
                  <a:spcPct val="120000"/>
                </a:lnSpc>
              </a:pPr>
              <a:r>
                <a:rPr kumimoji="1" lang="en-US" altLang="ko-KR" sz="1300" b="1" spc="-120" dirty="0">
                  <a:latin typeface="+mn-ea"/>
                </a:rPr>
                <a:t>   </a:t>
              </a:r>
              <a:r>
                <a:rPr kumimoji="1" lang="ko-KR" altLang="en-US" sz="1300" b="1" spc="-120" dirty="0">
                  <a:latin typeface="+mn-ea"/>
                </a:rPr>
                <a:t>촬영하여</a:t>
              </a:r>
              <a:r>
                <a:rPr kumimoji="1" lang="en-US" altLang="ko-KR" sz="1300" b="1" spc="-120" dirty="0">
                  <a:latin typeface="+mn-ea"/>
                </a:rPr>
                <a:t> </a:t>
              </a:r>
              <a:r>
                <a:rPr kumimoji="1" lang="ko-KR" altLang="en-US" sz="1300" b="1" spc="-120" dirty="0">
                  <a:latin typeface="+mn-ea"/>
                </a:rPr>
                <a:t>복약 유무 체크</a:t>
              </a:r>
              <a:endParaRPr kumimoji="1" lang="en-US" altLang="ko-KR" sz="1300" b="1" spc="-120" dirty="0">
                <a:latin typeface="+mn-ea"/>
              </a:endParaRPr>
            </a:p>
            <a:p>
              <a:pPr>
                <a:lnSpc>
                  <a:spcPct val="120000"/>
                </a:lnSpc>
              </a:pPr>
              <a:r>
                <a:rPr kumimoji="1" lang="en-US" altLang="en-US" sz="1300" b="1" spc="-120" dirty="0">
                  <a:latin typeface="+mn-ea"/>
                </a:rPr>
                <a:t>-   AI</a:t>
              </a:r>
              <a:r>
                <a:rPr kumimoji="1" lang="ko-KR" altLang="en-US" sz="1300" b="1" spc="-120" dirty="0">
                  <a:latin typeface="+mn-ea"/>
                </a:rPr>
                <a:t>를 이용해 분석 후 의료기관으로 전송</a:t>
              </a:r>
              <a:endParaRPr kumimoji="1" lang="x-none" altLang="en-US" sz="1300" b="1" spc="-120" dirty="0">
                <a:latin typeface="+mn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5A4391-9510-4B20-AE9E-931DF7939A81}"/>
              </a:ext>
            </a:extLst>
          </p:cNvPr>
          <p:cNvGrpSpPr/>
          <p:nvPr/>
        </p:nvGrpSpPr>
        <p:grpSpPr>
          <a:xfrm>
            <a:off x="6185278" y="1588629"/>
            <a:ext cx="4351097" cy="915105"/>
            <a:chOff x="6185278" y="1594045"/>
            <a:chExt cx="4351097" cy="91510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0320D40-6657-F639-EFD0-085402112FD6}"/>
                </a:ext>
              </a:extLst>
            </p:cNvPr>
            <p:cNvGrpSpPr/>
            <p:nvPr/>
          </p:nvGrpSpPr>
          <p:grpSpPr>
            <a:xfrm>
              <a:off x="6185278" y="1594045"/>
              <a:ext cx="915105" cy="915105"/>
              <a:chOff x="5998745" y="1246845"/>
              <a:chExt cx="1017185" cy="1017185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37AD5F8-1336-FC7A-8351-8CC7786E6765}"/>
                  </a:ext>
                </a:extLst>
              </p:cNvPr>
              <p:cNvSpPr/>
              <p:nvPr/>
            </p:nvSpPr>
            <p:spPr>
              <a:xfrm>
                <a:off x="5998745" y="1246845"/>
                <a:ext cx="1017185" cy="1017185"/>
              </a:xfrm>
              <a:prstGeom prst="ellipse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8CDBB0-7FCF-8B88-9571-EBB8D05BF919}"/>
                  </a:ext>
                </a:extLst>
              </p:cNvPr>
              <p:cNvSpPr txBox="1"/>
              <p:nvPr/>
            </p:nvSpPr>
            <p:spPr>
              <a:xfrm>
                <a:off x="6094812" y="1601368"/>
                <a:ext cx="825049" cy="307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 err="1"/>
                  <a:t>가시안</a:t>
                </a:r>
                <a:endParaRPr lang="ko-KR" altLang="en-US" sz="1400" b="1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76095C-1A95-4355-6739-77A442EED96D}"/>
                </a:ext>
              </a:extLst>
            </p:cNvPr>
            <p:cNvSpPr txBox="1"/>
            <p:nvPr/>
          </p:nvSpPr>
          <p:spPr>
            <a:xfrm>
              <a:off x="7275136" y="1618654"/>
              <a:ext cx="3261239" cy="790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en-US" sz="1300" b="1" spc="-120" dirty="0">
                  <a:latin typeface="+mn-ea"/>
                </a:rPr>
                <a:t>-   </a:t>
              </a:r>
              <a:r>
                <a:rPr kumimoji="1" lang="ko-KR" altLang="en-US" sz="1300" b="1" spc="-120" dirty="0">
                  <a:latin typeface="+mn-ea"/>
                </a:rPr>
                <a:t>휴대성이 강조된 스마트 약통</a:t>
              </a:r>
              <a:endParaRPr kumimoji="1" lang="en-US" altLang="ko-KR" sz="1300" b="1" spc="-120" dirty="0">
                <a:latin typeface="+mn-ea"/>
              </a:endParaRPr>
            </a:p>
            <a:p>
              <a:pPr>
                <a:lnSpc>
                  <a:spcPct val="120000"/>
                </a:lnSpc>
              </a:pPr>
              <a:r>
                <a:rPr kumimoji="1" lang="en-US" altLang="en-US" sz="1300" b="1" spc="-120" dirty="0">
                  <a:latin typeface="+mn-ea"/>
                </a:rPr>
                <a:t>-   </a:t>
              </a:r>
              <a:r>
                <a:rPr kumimoji="1" lang="ko-KR" altLang="en-US" sz="1300" b="1" spc="-120" dirty="0">
                  <a:latin typeface="+mn-ea"/>
                </a:rPr>
                <a:t>적외선 센서를 이용해 약의 유무를 체크하여 </a:t>
              </a:r>
              <a:endParaRPr kumimoji="1" lang="en-US" altLang="ko-KR" sz="1300" b="1" spc="-120" dirty="0">
                <a:latin typeface="+mn-ea"/>
              </a:endParaRPr>
            </a:p>
            <a:p>
              <a:pPr>
                <a:lnSpc>
                  <a:spcPct val="120000"/>
                </a:lnSpc>
              </a:pPr>
              <a:r>
                <a:rPr kumimoji="1" lang="en-US" altLang="ko-KR" sz="1300" b="1" spc="-120" dirty="0">
                  <a:latin typeface="+mn-ea"/>
                </a:rPr>
                <a:t>   </a:t>
              </a:r>
              <a:r>
                <a:rPr kumimoji="1" lang="ko-KR" altLang="en-US" sz="1300" b="1" spc="-120" dirty="0">
                  <a:latin typeface="+mn-ea"/>
                </a:rPr>
                <a:t>알림 제공</a:t>
              </a:r>
              <a:endParaRPr kumimoji="1" lang="x-none" altLang="en-US" sz="1300" b="1" spc="-120" dirty="0"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F933C7-9C8C-496A-9250-8A5D39777314}"/>
              </a:ext>
            </a:extLst>
          </p:cNvPr>
          <p:cNvSpPr/>
          <p:nvPr/>
        </p:nvSpPr>
        <p:spPr>
          <a:xfrm>
            <a:off x="7932379" y="2914465"/>
            <a:ext cx="2136161" cy="304287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8C00C35-96BE-0D30-D0E2-A8C1417A5F24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9981A5F-28F7-5AC5-AC61-B33BE8782C81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20D673-557B-21F7-BFC3-1E3356241F64}"/>
              </a:ext>
            </a:extLst>
          </p:cNvPr>
          <p:cNvSpPr txBox="1"/>
          <p:nvPr/>
        </p:nvSpPr>
        <p:spPr>
          <a:xfrm>
            <a:off x="897147" y="400016"/>
            <a:ext cx="384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876439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1D17973C-5265-C714-DCC6-B77318C25585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3963C6-AC2E-1201-25AE-3A2FDF4424AF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390907-BEF6-66B1-7C65-4706315BE8AB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91FE212-A1F6-AEC6-D054-EEFE61630AB0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11" name="그림 10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65D07C76-4938-6A56-8350-1B1A7DA29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323413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이용방법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A116A8-9DDA-4D40-B3A1-0E972864B516}"/>
              </a:ext>
            </a:extLst>
          </p:cNvPr>
          <p:cNvSpPr/>
          <p:nvPr/>
        </p:nvSpPr>
        <p:spPr>
          <a:xfrm>
            <a:off x="2889818" y="3178198"/>
            <a:ext cx="1998906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처방전 등록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핸드폰 촬영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(OCR)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으로 </a:t>
            </a: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쉽고 빠르게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처방전 정보를 앱에 등록 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BED6489-4A95-46D0-886D-659BA5A2BF99}"/>
              </a:ext>
            </a:extLst>
          </p:cNvPr>
          <p:cNvGrpSpPr/>
          <p:nvPr/>
        </p:nvGrpSpPr>
        <p:grpSpPr>
          <a:xfrm flipV="1">
            <a:off x="5152668" y="3727064"/>
            <a:ext cx="2846547" cy="1446846"/>
            <a:chOff x="2031517" y="2753557"/>
            <a:chExt cx="2846547" cy="144684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6863448-2594-4EBD-8CDF-6BA616A23F6B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DC345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오른쪽 대괄호 37">
              <a:extLst>
                <a:ext uri="{FF2B5EF4-FFF2-40B4-BE49-F238E27FC236}">
                  <a16:creationId xmlns:a16="http://schemas.microsoft.com/office/drawing/2014/main" id="{F2A15377-D6E0-47AC-907F-8CB9C07723BB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0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08A438-CD35-4B86-94F1-333D53098597}"/>
              </a:ext>
            </a:extLst>
          </p:cNvPr>
          <p:cNvSpPr/>
          <p:nvPr/>
        </p:nvSpPr>
        <p:spPr>
          <a:xfrm>
            <a:off x="5549659" y="3121263"/>
            <a:ext cx="2213181" cy="1183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약 복용 알림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&amp;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재알림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000" dirty="0">
                <a:solidFill>
                  <a:srgbClr val="FF0000"/>
                </a:solidFill>
                <a:latin typeface="+mn-ea"/>
              </a:rPr>
              <a:t>앱과 기기에서 알람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울리고 </a:t>
            </a:r>
            <a:endParaRPr kumimoji="1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복약기가 자동으로 </a:t>
            </a:r>
            <a:endParaRPr kumimoji="1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복용 여부를 판단해</a:t>
            </a:r>
            <a:endParaRPr kumimoji="1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000" dirty="0" err="1">
                <a:solidFill>
                  <a:srgbClr val="FF0000"/>
                </a:solidFill>
                <a:latin typeface="+mn-ea"/>
              </a:rPr>
              <a:t>재알림</a:t>
            </a:r>
            <a:r>
              <a:rPr kumimoji="1" lang="ko-KR" altLang="en-US" sz="1000" dirty="0">
                <a:solidFill>
                  <a:srgbClr val="FF0000"/>
                </a:solidFill>
                <a:latin typeface="+mn-ea"/>
              </a:rPr>
              <a:t> 및 기록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kumimoji="1" lang="x-none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A3CECD2-18F9-4FB5-A206-7A7C44AAB4C4}"/>
              </a:ext>
            </a:extLst>
          </p:cNvPr>
          <p:cNvSpPr/>
          <p:nvPr/>
        </p:nvSpPr>
        <p:spPr>
          <a:xfrm>
            <a:off x="8347858" y="3141205"/>
            <a:ext cx="1998906" cy="89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spc="-150" dirty="0">
                <a:solidFill>
                  <a:prstClr val="black">
                    <a:lumMod val="65000"/>
                    <a:lumOff val="35000"/>
                  </a:prstClr>
                </a:solidFill>
              </a:rPr>
              <a:t>복용 후 부작용 입력</a:t>
            </a:r>
            <a:endParaRPr lang="en-US" altLang="ko-KR" sz="1600" b="1" spc="-15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복약 이후에 나타나는 증상을 간편하게 기록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5436D4C-A7A4-4DBE-B70D-5FE9134E62D2}"/>
              </a:ext>
            </a:extLst>
          </p:cNvPr>
          <p:cNvGrpSpPr/>
          <p:nvPr/>
        </p:nvGrpSpPr>
        <p:grpSpPr>
          <a:xfrm>
            <a:off x="7863943" y="2082735"/>
            <a:ext cx="2846547" cy="1446846"/>
            <a:chOff x="7361229" y="2765671"/>
            <a:chExt cx="2846547" cy="1446846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8410F0B-69C6-41FE-9E09-0910C0A0C57F}"/>
                </a:ext>
              </a:extLst>
            </p:cNvPr>
            <p:cNvSpPr/>
            <p:nvPr/>
          </p:nvSpPr>
          <p:spPr>
            <a:xfrm>
              <a:off x="7361229" y="3972135"/>
              <a:ext cx="240382" cy="240382"/>
            </a:xfrm>
            <a:prstGeom prst="ellipse">
              <a:avLst/>
            </a:prstGeom>
            <a:solidFill>
              <a:srgbClr val="FDC345">
                <a:alpha val="62000"/>
              </a:srgbClr>
            </a:solidFill>
            <a:ln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오른쪽 대괄호 44">
              <a:extLst>
                <a:ext uri="{FF2B5EF4-FFF2-40B4-BE49-F238E27FC236}">
                  <a16:creationId xmlns:a16="http://schemas.microsoft.com/office/drawing/2014/main" id="{E0BF8CA0-0E27-4DAC-BDC1-FD7349AF492D}"/>
                </a:ext>
              </a:extLst>
            </p:cNvPr>
            <p:cNvSpPr/>
            <p:nvPr/>
          </p:nvSpPr>
          <p:spPr>
            <a:xfrm rot="16200000">
              <a:off x="8181270" y="2065820"/>
              <a:ext cx="1326655" cy="2726357"/>
            </a:xfrm>
            <a:prstGeom prst="rightBracket">
              <a:avLst>
                <a:gd name="adj" fmla="val 0"/>
              </a:avLst>
            </a:prstGeom>
            <a:ln w="25400">
              <a:solidFill>
                <a:schemeClr val="bg2">
                  <a:lumMod val="25000"/>
                </a:schemeClr>
              </a:solidFill>
              <a:headEnd type="oval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D35F34F-768B-4688-96BD-AD511CCDA842}"/>
              </a:ext>
            </a:extLst>
          </p:cNvPr>
          <p:cNvCxnSpPr>
            <a:cxnSpLocks/>
          </p:cNvCxnSpPr>
          <p:nvPr/>
        </p:nvCxnSpPr>
        <p:spPr>
          <a:xfrm>
            <a:off x="10712666" y="3079064"/>
            <a:ext cx="0" cy="129600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5684935-541F-DE1E-9D3A-490F58213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28" y="2339376"/>
            <a:ext cx="987201" cy="1015610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95EABB74-66AF-4E3A-BD63-20D59B194FEF}"/>
              </a:ext>
            </a:extLst>
          </p:cNvPr>
          <p:cNvGrpSpPr/>
          <p:nvPr/>
        </p:nvGrpSpPr>
        <p:grpSpPr>
          <a:xfrm>
            <a:off x="963643" y="2082735"/>
            <a:ext cx="4279817" cy="1506047"/>
            <a:chOff x="973803" y="2461911"/>
            <a:chExt cx="4279817" cy="1506047"/>
          </a:xfrm>
        </p:grpSpPr>
        <p:sp>
          <p:nvSpPr>
            <p:cNvPr id="48" name="오른쪽 대괄호 47">
              <a:extLst>
                <a:ext uri="{FF2B5EF4-FFF2-40B4-BE49-F238E27FC236}">
                  <a16:creationId xmlns:a16="http://schemas.microsoft.com/office/drawing/2014/main" id="{C3A64368-A413-4271-AC37-564790D405D4}"/>
                </a:ext>
              </a:extLst>
            </p:cNvPr>
            <p:cNvSpPr/>
            <p:nvPr/>
          </p:nvSpPr>
          <p:spPr>
            <a:xfrm rot="16200000">
              <a:off x="3227114" y="1762060"/>
              <a:ext cx="1326655" cy="2726357"/>
            </a:xfrm>
            <a:prstGeom prst="rightBracket">
              <a:avLst>
                <a:gd name="adj" fmla="val 0"/>
              </a:avLst>
            </a:prstGeom>
            <a:ln w="25400">
              <a:solidFill>
                <a:schemeClr val="bg2">
                  <a:lumMod val="25000"/>
                </a:schemeClr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E2601A2-751C-4C00-A597-79307C439C48}"/>
                </a:ext>
              </a:extLst>
            </p:cNvPr>
            <p:cNvSpPr/>
            <p:nvPr/>
          </p:nvSpPr>
          <p:spPr>
            <a:xfrm>
              <a:off x="973803" y="3609172"/>
              <a:ext cx="1025572" cy="3587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START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41FB290-CA2B-40A3-B10C-2A3B0742C0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71551" y="3518565"/>
              <a:ext cx="0" cy="540000"/>
            </a:xfrm>
            <a:prstGeom prst="straightConnector1">
              <a:avLst/>
            </a:prstGeom>
            <a:ln w="254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래픽 12" descr="약">
            <a:extLst>
              <a:ext uri="{FF2B5EF4-FFF2-40B4-BE49-F238E27FC236}">
                <a16:creationId xmlns:a16="http://schemas.microsoft.com/office/drawing/2014/main" id="{BD16FD01-19C4-448A-82EB-8F7A08A11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1214" y="4533539"/>
            <a:ext cx="469241" cy="469241"/>
          </a:xfrm>
          <a:prstGeom prst="rect">
            <a:avLst/>
          </a:prstGeom>
        </p:spPr>
      </p:pic>
      <p:pic>
        <p:nvPicPr>
          <p:cNvPr id="15" name="그래픽 14" descr="목록">
            <a:extLst>
              <a:ext uri="{FF2B5EF4-FFF2-40B4-BE49-F238E27FC236}">
                <a16:creationId xmlns:a16="http://schemas.microsoft.com/office/drawing/2014/main" id="{ACB509FC-0CD1-0E23-B79F-82C8ADDFB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4006" y="2723386"/>
            <a:ext cx="506610" cy="506610"/>
          </a:xfrm>
          <a:prstGeom prst="rect">
            <a:avLst/>
          </a:prstGeom>
        </p:spPr>
      </p:pic>
      <p:pic>
        <p:nvPicPr>
          <p:cNvPr id="17" name="그래픽 16" descr="공유 윤곽선">
            <a:extLst>
              <a:ext uri="{FF2B5EF4-FFF2-40B4-BE49-F238E27FC236}">
                <a16:creationId xmlns:a16="http://schemas.microsoft.com/office/drawing/2014/main" id="{D56D782C-1CDF-651E-3087-1172F604D62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3689" y="4405719"/>
            <a:ext cx="553601" cy="55360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07C6B9-8F18-55EA-802E-E83F2D4794A7}"/>
              </a:ext>
            </a:extLst>
          </p:cNvPr>
          <p:cNvSpPr/>
          <p:nvPr/>
        </p:nvSpPr>
        <p:spPr>
          <a:xfrm>
            <a:off x="9798703" y="4814822"/>
            <a:ext cx="1998906" cy="813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복약일지 공유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의사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보호자와 복약 이력을 </a:t>
            </a:r>
            <a:endParaRPr kumimoji="1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000" dirty="0">
                <a:solidFill>
                  <a:srgbClr val="FF0000"/>
                </a:solidFill>
                <a:latin typeface="+mn-ea"/>
              </a:rPr>
              <a:t>공유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하여 관리</a:t>
            </a:r>
            <a:endParaRPr kumimoji="1" lang="x-none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" name="그래픽 9" descr="카메라 단색으로 채워진">
            <a:extLst>
              <a:ext uri="{FF2B5EF4-FFF2-40B4-BE49-F238E27FC236}">
                <a16:creationId xmlns:a16="http://schemas.microsoft.com/office/drawing/2014/main" id="{D7AAFE75-5AF1-246A-2BC4-87E95D4090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54650" y="2760755"/>
            <a:ext cx="399765" cy="399765"/>
          </a:xfrm>
          <a:prstGeom prst="rect">
            <a:avLst/>
          </a:prstGeom>
        </p:spPr>
      </p:pic>
      <p:pic>
        <p:nvPicPr>
          <p:cNvPr id="9" name="그림 8" descr="텍스트, 친필, 사람, 손목시계이(가) 표시된 사진&#10;&#10;자동 생성된 설명">
            <a:extLst>
              <a:ext uri="{FF2B5EF4-FFF2-40B4-BE49-F238E27FC236}">
                <a16:creationId xmlns:a16="http://schemas.microsoft.com/office/drawing/2014/main" id="{B52FED07-7DEB-8B49-9343-F372386C12D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65" b="26628"/>
          <a:stretch/>
        </p:blipFill>
        <p:spPr>
          <a:xfrm>
            <a:off x="3226387" y="4375064"/>
            <a:ext cx="1307787" cy="112441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78DF4F-92EE-7FFA-7EA4-A8EB2B688DC0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09690F6-0AEA-6724-C6B3-4B048952BAA2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6079556-0E77-7B7D-67E1-66126FDD261E}"/>
              </a:ext>
            </a:extLst>
          </p:cNvPr>
          <p:cNvSpPr txBox="1"/>
          <p:nvPr/>
        </p:nvSpPr>
        <p:spPr>
          <a:xfrm>
            <a:off x="897147" y="400016"/>
            <a:ext cx="384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2.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8035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CF4683D-A5FA-5E1D-6769-6EF1735B60A9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EF6FD39-A538-0F78-5F85-D6BC5ABEFF2F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DE264C5-12C0-0AC5-55D7-58DB057B944E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8CE561B-D697-46A1-5EA1-278A09A164CB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11" name="그림 10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8630898B-6153-A1FF-F85A-3DF4279E32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941F3D77-8E40-DFC7-4083-84AFA10D6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93" y="1615962"/>
            <a:ext cx="2810249" cy="401484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49104D3-61DE-E75E-F126-19C8EBBC1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657" y="1621081"/>
            <a:ext cx="2641947" cy="401484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45ACB4F-70E9-EB21-2D18-68AAAAD7F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785" y="1621081"/>
            <a:ext cx="2641947" cy="401484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8320A15-14F9-0A97-FD58-52D938F9E9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198" r="1326" b="3823"/>
          <a:stretch/>
        </p:blipFill>
        <p:spPr>
          <a:xfrm>
            <a:off x="9408947" y="1621081"/>
            <a:ext cx="2275880" cy="4014844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49644BE-CE50-6E15-CE42-727EBAF2D4D6}"/>
              </a:ext>
            </a:extLst>
          </p:cNvPr>
          <p:cNvSpPr/>
          <p:nvPr/>
        </p:nvSpPr>
        <p:spPr>
          <a:xfrm>
            <a:off x="3220720" y="3281680"/>
            <a:ext cx="152400" cy="8602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A9F2C856-2B50-98BD-7C98-F66E33AF2AC9}"/>
              </a:ext>
            </a:extLst>
          </p:cNvPr>
          <p:cNvSpPr/>
          <p:nvPr/>
        </p:nvSpPr>
        <p:spPr>
          <a:xfrm>
            <a:off x="6189994" y="3281680"/>
            <a:ext cx="152400" cy="8602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2DE2F1FB-9ACE-5BFF-59BC-B9849C3AA965}"/>
              </a:ext>
            </a:extLst>
          </p:cNvPr>
          <p:cNvSpPr/>
          <p:nvPr/>
        </p:nvSpPr>
        <p:spPr>
          <a:xfrm>
            <a:off x="9163639" y="3281680"/>
            <a:ext cx="152400" cy="8602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6011F3-80C9-A022-93C2-28092D298A5C}"/>
              </a:ext>
            </a:extLst>
          </p:cNvPr>
          <p:cNvSpPr txBox="1"/>
          <p:nvPr/>
        </p:nvSpPr>
        <p:spPr>
          <a:xfrm>
            <a:off x="1180708" y="323413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처방전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OCR –Naver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Clova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API + Python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D044665-497B-95FB-67A0-FC758EB3D522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9DFB892-802C-04B9-3241-949AE8383A23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FDBBD3B-69E2-A7F0-755E-F47300BCF28F}"/>
              </a:ext>
            </a:extLst>
          </p:cNvPr>
          <p:cNvSpPr txBox="1"/>
          <p:nvPr/>
        </p:nvSpPr>
        <p:spPr>
          <a:xfrm>
            <a:off x="897147" y="400016"/>
            <a:ext cx="384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3.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630741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1D17973C-5265-C714-DCC6-B77318C25585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3963C6-AC2E-1201-25AE-3A2FDF4424AF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390907-BEF6-66B1-7C65-4706315BE8AB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91FE212-A1F6-AEC6-D054-EEFE61630AB0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11" name="그림 10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65D07C76-4938-6A56-8350-1B1A7DA29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323413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이용방법</a:t>
            </a:r>
            <a:endParaRPr lang="en-US" altLang="ko-KR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A116A8-9DDA-4D40-B3A1-0E972864B516}"/>
              </a:ext>
            </a:extLst>
          </p:cNvPr>
          <p:cNvSpPr/>
          <p:nvPr/>
        </p:nvSpPr>
        <p:spPr>
          <a:xfrm>
            <a:off x="2889818" y="3178198"/>
            <a:ext cx="1998906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처방전 등록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핸드폰 촬영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(OCR)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으로 </a:t>
            </a: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쉽고 빠르게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처방전 정보를 앱에 등록 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BED6489-4A95-46D0-886D-659BA5A2BF99}"/>
              </a:ext>
            </a:extLst>
          </p:cNvPr>
          <p:cNvGrpSpPr/>
          <p:nvPr/>
        </p:nvGrpSpPr>
        <p:grpSpPr>
          <a:xfrm flipV="1">
            <a:off x="5152668" y="3727064"/>
            <a:ext cx="2846547" cy="1446846"/>
            <a:chOff x="2031517" y="2753557"/>
            <a:chExt cx="2846547" cy="144684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6863448-2594-4EBD-8CDF-6BA616A23F6B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DC345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오른쪽 대괄호 37">
              <a:extLst>
                <a:ext uri="{FF2B5EF4-FFF2-40B4-BE49-F238E27FC236}">
                  <a16:creationId xmlns:a16="http://schemas.microsoft.com/office/drawing/2014/main" id="{F2A15377-D6E0-47AC-907F-8CB9C07723BB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0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08A438-CD35-4B86-94F1-333D53098597}"/>
              </a:ext>
            </a:extLst>
          </p:cNvPr>
          <p:cNvSpPr/>
          <p:nvPr/>
        </p:nvSpPr>
        <p:spPr>
          <a:xfrm>
            <a:off x="5549659" y="3121263"/>
            <a:ext cx="2213181" cy="1183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약 복용 알림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&amp;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재알림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000" dirty="0">
                <a:solidFill>
                  <a:srgbClr val="FF0000"/>
                </a:solidFill>
                <a:latin typeface="+mn-ea"/>
              </a:rPr>
              <a:t>앱과 기기에서 알람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울리고 </a:t>
            </a:r>
            <a:endParaRPr kumimoji="1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복약기가 자동으로 </a:t>
            </a:r>
            <a:endParaRPr kumimoji="1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복용 여부를 판단해</a:t>
            </a:r>
            <a:endParaRPr kumimoji="1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000" dirty="0" err="1">
                <a:solidFill>
                  <a:srgbClr val="FF0000"/>
                </a:solidFill>
                <a:latin typeface="+mn-ea"/>
              </a:rPr>
              <a:t>재알림</a:t>
            </a:r>
            <a:r>
              <a:rPr kumimoji="1" lang="ko-KR" altLang="en-US" sz="1000" dirty="0">
                <a:solidFill>
                  <a:srgbClr val="FF0000"/>
                </a:solidFill>
                <a:latin typeface="+mn-ea"/>
              </a:rPr>
              <a:t> 및 기록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kumimoji="1" lang="x-none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A3CECD2-18F9-4FB5-A206-7A7C44AAB4C4}"/>
              </a:ext>
            </a:extLst>
          </p:cNvPr>
          <p:cNvSpPr/>
          <p:nvPr/>
        </p:nvSpPr>
        <p:spPr>
          <a:xfrm>
            <a:off x="8347858" y="3141205"/>
            <a:ext cx="1998906" cy="89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spc="-150" dirty="0">
                <a:solidFill>
                  <a:prstClr val="black">
                    <a:lumMod val="65000"/>
                    <a:lumOff val="35000"/>
                  </a:prstClr>
                </a:solidFill>
              </a:rPr>
              <a:t>복용 후 부작용 입력</a:t>
            </a:r>
            <a:endParaRPr lang="en-US" altLang="ko-KR" sz="1600" b="1" spc="-15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복약 이후에 나타나는 증상을 간편하게 기록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5436D4C-A7A4-4DBE-B70D-5FE9134E62D2}"/>
              </a:ext>
            </a:extLst>
          </p:cNvPr>
          <p:cNvGrpSpPr/>
          <p:nvPr/>
        </p:nvGrpSpPr>
        <p:grpSpPr>
          <a:xfrm>
            <a:off x="7863943" y="2082735"/>
            <a:ext cx="2846547" cy="1446846"/>
            <a:chOff x="7361229" y="2765671"/>
            <a:chExt cx="2846547" cy="1446846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8410F0B-69C6-41FE-9E09-0910C0A0C57F}"/>
                </a:ext>
              </a:extLst>
            </p:cNvPr>
            <p:cNvSpPr/>
            <p:nvPr/>
          </p:nvSpPr>
          <p:spPr>
            <a:xfrm>
              <a:off x="7361229" y="3972135"/>
              <a:ext cx="240382" cy="240382"/>
            </a:xfrm>
            <a:prstGeom prst="ellipse">
              <a:avLst/>
            </a:prstGeom>
            <a:solidFill>
              <a:srgbClr val="FDC345">
                <a:alpha val="62000"/>
              </a:srgbClr>
            </a:solidFill>
            <a:ln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오른쪽 대괄호 44">
              <a:extLst>
                <a:ext uri="{FF2B5EF4-FFF2-40B4-BE49-F238E27FC236}">
                  <a16:creationId xmlns:a16="http://schemas.microsoft.com/office/drawing/2014/main" id="{E0BF8CA0-0E27-4DAC-BDC1-FD7349AF492D}"/>
                </a:ext>
              </a:extLst>
            </p:cNvPr>
            <p:cNvSpPr/>
            <p:nvPr/>
          </p:nvSpPr>
          <p:spPr>
            <a:xfrm rot="16200000">
              <a:off x="8181270" y="2065820"/>
              <a:ext cx="1326655" cy="2726357"/>
            </a:xfrm>
            <a:prstGeom prst="rightBracket">
              <a:avLst>
                <a:gd name="adj" fmla="val 0"/>
              </a:avLst>
            </a:prstGeom>
            <a:ln w="25400">
              <a:solidFill>
                <a:schemeClr val="bg2">
                  <a:lumMod val="25000"/>
                </a:schemeClr>
              </a:solidFill>
              <a:headEnd type="oval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D35F34F-768B-4688-96BD-AD511CCDA842}"/>
              </a:ext>
            </a:extLst>
          </p:cNvPr>
          <p:cNvCxnSpPr>
            <a:cxnSpLocks/>
          </p:cNvCxnSpPr>
          <p:nvPr/>
        </p:nvCxnSpPr>
        <p:spPr>
          <a:xfrm>
            <a:off x="10712666" y="3079064"/>
            <a:ext cx="0" cy="129600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5684935-541F-DE1E-9D3A-490F58213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28" y="2339376"/>
            <a:ext cx="987201" cy="1015610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95EABB74-66AF-4E3A-BD63-20D59B194FEF}"/>
              </a:ext>
            </a:extLst>
          </p:cNvPr>
          <p:cNvGrpSpPr/>
          <p:nvPr/>
        </p:nvGrpSpPr>
        <p:grpSpPr>
          <a:xfrm>
            <a:off x="963643" y="2082735"/>
            <a:ext cx="4279817" cy="1506047"/>
            <a:chOff x="973803" y="2461911"/>
            <a:chExt cx="4279817" cy="1506047"/>
          </a:xfrm>
        </p:grpSpPr>
        <p:sp>
          <p:nvSpPr>
            <p:cNvPr id="48" name="오른쪽 대괄호 47">
              <a:extLst>
                <a:ext uri="{FF2B5EF4-FFF2-40B4-BE49-F238E27FC236}">
                  <a16:creationId xmlns:a16="http://schemas.microsoft.com/office/drawing/2014/main" id="{C3A64368-A413-4271-AC37-564790D405D4}"/>
                </a:ext>
              </a:extLst>
            </p:cNvPr>
            <p:cNvSpPr/>
            <p:nvPr/>
          </p:nvSpPr>
          <p:spPr>
            <a:xfrm rot="16200000">
              <a:off x="3227114" y="1762060"/>
              <a:ext cx="1326655" cy="2726357"/>
            </a:xfrm>
            <a:prstGeom prst="rightBracket">
              <a:avLst>
                <a:gd name="adj" fmla="val 0"/>
              </a:avLst>
            </a:prstGeom>
            <a:ln w="25400">
              <a:solidFill>
                <a:schemeClr val="bg2">
                  <a:lumMod val="25000"/>
                </a:schemeClr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E2601A2-751C-4C00-A597-79307C439C48}"/>
                </a:ext>
              </a:extLst>
            </p:cNvPr>
            <p:cNvSpPr/>
            <p:nvPr/>
          </p:nvSpPr>
          <p:spPr>
            <a:xfrm>
              <a:off x="973803" y="3609172"/>
              <a:ext cx="1025572" cy="3587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START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41FB290-CA2B-40A3-B10C-2A3B0742C0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71551" y="3518565"/>
              <a:ext cx="0" cy="540000"/>
            </a:xfrm>
            <a:prstGeom prst="straightConnector1">
              <a:avLst/>
            </a:prstGeom>
            <a:ln w="254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래픽 12" descr="약">
            <a:extLst>
              <a:ext uri="{FF2B5EF4-FFF2-40B4-BE49-F238E27FC236}">
                <a16:creationId xmlns:a16="http://schemas.microsoft.com/office/drawing/2014/main" id="{BD16FD01-19C4-448A-82EB-8F7A08A11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1214" y="4533539"/>
            <a:ext cx="469241" cy="469241"/>
          </a:xfrm>
          <a:prstGeom prst="rect">
            <a:avLst/>
          </a:prstGeom>
        </p:spPr>
      </p:pic>
      <p:pic>
        <p:nvPicPr>
          <p:cNvPr id="15" name="그래픽 14" descr="목록">
            <a:extLst>
              <a:ext uri="{FF2B5EF4-FFF2-40B4-BE49-F238E27FC236}">
                <a16:creationId xmlns:a16="http://schemas.microsoft.com/office/drawing/2014/main" id="{ACB509FC-0CD1-0E23-B79F-82C8ADDFB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4006" y="2723386"/>
            <a:ext cx="506610" cy="506610"/>
          </a:xfrm>
          <a:prstGeom prst="rect">
            <a:avLst/>
          </a:prstGeom>
        </p:spPr>
      </p:pic>
      <p:pic>
        <p:nvPicPr>
          <p:cNvPr id="17" name="그래픽 16" descr="공유 윤곽선">
            <a:extLst>
              <a:ext uri="{FF2B5EF4-FFF2-40B4-BE49-F238E27FC236}">
                <a16:creationId xmlns:a16="http://schemas.microsoft.com/office/drawing/2014/main" id="{D56D782C-1CDF-651E-3087-1172F604D62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3689" y="4405719"/>
            <a:ext cx="553601" cy="55360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07C6B9-8F18-55EA-802E-E83F2D4794A7}"/>
              </a:ext>
            </a:extLst>
          </p:cNvPr>
          <p:cNvSpPr/>
          <p:nvPr/>
        </p:nvSpPr>
        <p:spPr>
          <a:xfrm>
            <a:off x="9798703" y="4814822"/>
            <a:ext cx="1998906" cy="813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복약일지 공유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의사</a:t>
            </a:r>
            <a:r>
              <a:rPr kumimoji="1"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보호자와 복약 이력을 </a:t>
            </a:r>
            <a:endParaRPr kumimoji="1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000" dirty="0">
                <a:solidFill>
                  <a:srgbClr val="FF0000"/>
                </a:solidFill>
                <a:latin typeface="+mn-ea"/>
              </a:rPr>
              <a:t>공유</a:t>
            </a:r>
            <a:r>
              <a: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하여 관리</a:t>
            </a:r>
            <a:endParaRPr kumimoji="1" lang="x-none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" name="그래픽 9" descr="카메라 단색으로 채워진">
            <a:extLst>
              <a:ext uri="{FF2B5EF4-FFF2-40B4-BE49-F238E27FC236}">
                <a16:creationId xmlns:a16="http://schemas.microsoft.com/office/drawing/2014/main" id="{D7AAFE75-5AF1-246A-2BC4-87E95D4090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54650" y="2760755"/>
            <a:ext cx="399765" cy="399765"/>
          </a:xfrm>
          <a:prstGeom prst="rect">
            <a:avLst/>
          </a:prstGeom>
        </p:spPr>
      </p:pic>
      <p:pic>
        <p:nvPicPr>
          <p:cNvPr id="9" name="그림 8" descr="텍스트, 친필, 사람, 손목시계이(가) 표시된 사진&#10;&#10;자동 생성된 설명">
            <a:extLst>
              <a:ext uri="{FF2B5EF4-FFF2-40B4-BE49-F238E27FC236}">
                <a16:creationId xmlns:a16="http://schemas.microsoft.com/office/drawing/2014/main" id="{B52FED07-7DEB-8B49-9343-F372386C12D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65" b="26628"/>
          <a:stretch/>
        </p:blipFill>
        <p:spPr>
          <a:xfrm>
            <a:off x="3226387" y="4375064"/>
            <a:ext cx="1307787" cy="112441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78DF4F-92EE-7FFA-7EA4-A8EB2B688DC0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09690F6-0AEA-6724-C6B3-4B048952BAA2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C1C039-CC3E-57BF-E2D8-2167EFE8C7CC}"/>
              </a:ext>
            </a:extLst>
          </p:cNvPr>
          <p:cNvSpPr txBox="1"/>
          <p:nvPr/>
        </p:nvSpPr>
        <p:spPr>
          <a:xfrm>
            <a:off x="897147" y="400016"/>
            <a:ext cx="384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4.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858391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2F09324-3AE0-FBC5-2A3F-4ACA4211511C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2686" y="336767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센서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esp32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47CA7D9-EA8F-299F-155E-7D389738BEF5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567EBF6-1698-3295-DA72-43847B166657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4D14267-FDEE-F412-C597-35672DF52481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44" name="그림 43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A0B929E8-494B-9258-3600-6815F975F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A9004A6-D488-C0D7-4120-E6E415D0D0E6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BF5F262-E970-4E45-180C-408D92A60911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종이, 텍스트, 문구용품, 냉장고이(가) 표시된 사진&#10;&#10;자동 생성된 설명">
            <a:extLst>
              <a:ext uri="{FF2B5EF4-FFF2-40B4-BE49-F238E27FC236}">
                <a16:creationId xmlns:a16="http://schemas.microsoft.com/office/drawing/2014/main" id="{CC669EC8-B1C7-BB71-D974-667D8A953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7" y="1186133"/>
            <a:ext cx="1567711" cy="2242867"/>
          </a:xfrm>
          <a:prstGeom prst="rect">
            <a:avLst/>
          </a:prstGeom>
        </p:spPr>
      </p:pic>
      <p:pic>
        <p:nvPicPr>
          <p:cNvPr id="7" name="그림 6" descr="서류 캐비닛, 서랍, 실내, 서랍장이(가) 표시된 사진&#10;&#10;자동 생성된 설명">
            <a:extLst>
              <a:ext uri="{FF2B5EF4-FFF2-40B4-BE49-F238E27FC236}">
                <a16:creationId xmlns:a16="http://schemas.microsoft.com/office/drawing/2014/main" id="{8FF63992-2F17-726C-E17E-3F0C78461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8" y="5156760"/>
            <a:ext cx="1807353" cy="1488907"/>
          </a:xfrm>
          <a:prstGeom prst="rect">
            <a:avLst/>
          </a:prstGeom>
        </p:spPr>
      </p:pic>
      <p:pic>
        <p:nvPicPr>
          <p:cNvPr id="9" name="그림 8" descr="폐기물 컨테이너, 실린더, 뚜껑, 휴지통이(가) 표시된 사진&#10;&#10;자동 생성된 설명">
            <a:extLst>
              <a:ext uri="{FF2B5EF4-FFF2-40B4-BE49-F238E27FC236}">
                <a16:creationId xmlns:a16="http://schemas.microsoft.com/office/drawing/2014/main" id="{3D6076DF-372F-CF87-B861-AFCC16298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01" y="3504998"/>
            <a:ext cx="653729" cy="1413736"/>
          </a:xfrm>
          <a:prstGeom prst="rect">
            <a:avLst/>
          </a:prstGeom>
        </p:spPr>
      </p:pic>
      <p:pic>
        <p:nvPicPr>
          <p:cNvPr id="11" name="그래픽 10" descr="오른쪽 화살표 단색으로 채워진">
            <a:extLst>
              <a:ext uri="{FF2B5EF4-FFF2-40B4-BE49-F238E27FC236}">
                <a16:creationId xmlns:a16="http://schemas.microsoft.com/office/drawing/2014/main" id="{DB8B6791-AD50-6639-C91C-CBAF0D11A3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69499" y="1671726"/>
            <a:ext cx="914400" cy="914400"/>
          </a:xfrm>
          <a:prstGeom prst="rect">
            <a:avLst/>
          </a:prstGeom>
        </p:spPr>
      </p:pic>
      <p:pic>
        <p:nvPicPr>
          <p:cNvPr id="14" name="그래픽 13" descr="오른쪽 화살표 단색으로 채워진">
            <a:extLst>
              <a:ext uri="{FF2B5EF4-FFF2-40B4-BE49-F238E27FC236}">
                <a16:creationId xmlns:a16="http://schemas.microsoft.com/office/drawing/2014/main" id="{E7472EC7-B034-0739-E1D4-4DB189DBF7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21846" y="3705324"/>
            <a:ext cx="914400" cy="914400"/>
          </a:xfrm>
          <a:prstGeom prst="rect">
            <a:avLst/>
          </a:prstGeom>
        </p:spPr>
      </p:pic>
      <p:pic>
        <p:nvPicPr>
          <p:cNvPr id="16" name="그래픽 15" descr="오른쪽 화살표 단색으로 채워진">
            <a:extLst>
              <a:ext uri="{FF2B5EF4-FFF2-40B4-BE49-F238E27FC236}">
                <a16:creationId xmlns:a16="http://schemas.microsoft.com/office/drawing/2014/main" id="{E6271548-326E-1CF1-A982-1D68458ADF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69499" y="5334661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E00742-BF59-9404-0F56-986011695369}"/>
              </a:ext>
            </a:extLst>
          </p:cNvPr>
          <p:cNvSpPr txBox="1"/>
          <p:nvPr/>
        </p:nvSpPr>
        <p:spPr>
          <a:xfrm>
            <a:off x="4572772" y="1938234"/>
            <a:ext cx="111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근접센서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27E871-827E-6B8A-8C3F-0F728EB4C908}"/>
              </a:ext>
            </a:extLst>
          </p:cNvPr>
          <p:cNvSpPr txBox="1"/>
          <p:nvPr/>
        </p:nvSpPr>
        <p:spPr>
          <a:xfrm>
            <a:off x="4572772" y="3977858"/>
            <a:ext cx="111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조도센서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3FC57C-2E37-24D0-3CB9-46699B3912B1}"/>
              </a:ext>
            </a:extLst>
          </p:cNvPr>
          <p:cNvSpPr txBox="1"/>
          <p:nvPr/>
        </p:nvSpPr>
        <p:spPr>
          <a:xfrm>
            <a:off x="4294865" y="5607195"/>
            <a:ext cx="167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마그네틱 센서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2E9C9D9-D378-B1FF-F195-971D36C8D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0220" y="1679286"/>
            <a:ext cx="1791611" cy="8425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0841847-4CBA-2377-2D4D-DD22D27AAD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9780" y="3597904"/>
            <a:ext cx="1153792" cy="104713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2CE5B3D-5639-C203-E8D1-87315FFFE7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9780" y="5252256"/>
            <a:ext cx="1215666" cy="9386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0CE3DD-CA71-6A28-F5C6-E690C73A8572}"/>
              </a:ext>
            </a:extLst>
          </p:cNvPr>
          <p:cNvSpPr txBox="1"/>
          <p:nvPr/>
        </p:nvSpPr>
        <p:spPr>
          <a:xfrm>
            <a:off x="897147" y="400016"/>
            <a:ext cx="384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5.</a:t>
            </a:r>
            <a:endParaRPr lang="ko-KR" altLang="en-US" sz="2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970FE1-9088-D675-0FAD-1DBA8E064BA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6812"/>
          <a:stretch/>
        </p:blipFill>
        <p:spPr>
          <a:xfrm>
            <a:off x="8102320" y="1825012"/>
            <a:ext cx="3617471" cy="39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65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2F09324-3AE0-FBC5-2A3F-4ACA4211511C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2686" y="336767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제품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47CA7D9-EA8F-299F-155E-7D389738BEF5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567EBF6-1698-3295-DA72-43847B166657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4D14267-FDEE-F412-C597-35672DF52481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44" name="그림 43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A0B929E8-494B-9258-3600-6815F975F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A9004A6-D488-C0D7-4120-E6E415D0D0E6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BF5F262-E970-4E45-180C-408D92A60911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7850AFC6-A5CD-5715-0056-2EB50DA90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07" y="1137499"/>
            <a:ext cx="11258985" cy="52473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E48AE1-286C-4731-6036-306A74366E72}"/>
              </a:ext>
            </a:extLst>
          </p:cNvPr>
          <p:cNvSpPr txBox="1"/>
          <p:nvPr/>
        </p:nvSpPr>
        <p:spPr>
          <a:xfrm>
            <a:off x="897147" y="400016"/>
            <a:ext cx="384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6.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766619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2F09324-3AE0-FBC5-2A3F-4ACA4211511C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2686" y="336767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앱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47CA7D9-EA8F-299F-155E-7D389738BEF5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567EBF6-1698-3295-DA72-43847B166657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4D14267-FDEE-F412-C597-35672DF52481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44" name="그림 43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A0B929E8-494B-9258-3600-6815F975F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A9004A6-D488-C0D7-4120-E6E415D0D0E6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BF5F262-E970-4E45-180C-408D92A60911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CEEF093-6813-E01B-6D0A-F66FB032ABF2}"/>
              </a:ext>
            </a:extLst>
          </p:cNvPr>
          <p:cNvSpPr txBox="1"/>
          <p:nvPr/>
        </p:nvSpPr>
        <p:spPr>
          <a:xfrm>
            <a:off x="897147" y="400016"/>
            <a:ext cx="384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7.</a:t>
            </a:r>
            <a:endParaRPr lang="ko-KR" altLang="en-US" sz="2200" dirty="0"/>
          </a:p>
        </p:txBody>
      </p:sp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F702DDD-33BC-CACE-B56A-6FB1335FF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3" y="1162802"/>
            <a:ext cx="2527665" cy="5127885"/>
          </a:xfrm>
          <a:prstGeom prst="rect">
            <a:avLst/>
          </a:prstGeom>
        </p:spPr>
      </p:pic>
      <p:pic>
        <p:nvPicPr>
          <p:cNvPr id="9" name="그림 8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B86F5E3-5166-5D85-DE9D-0C247CFC50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46" y="1162803"/>
            <a:ext cx="2535766" cy="5127883"/>
          </a:xfrm>
          <a:prstGeom prst="rect">
            <a:avLst/>
          </a:prstGeom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764D4EE-495C-954A-11DC-97C692FF2D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50" y="1162802"/>
            <a:ext cx="2550951" cy="5127884"/>
          </a:xfrm>
          <a:prstGeom prst="rect">
            <a:avLst/>
          </a:prstGeom>
        </p:spPr>
      </p:pic>
      <p:pic>
        <p:nvPicPr>
          <p:cNvPr id="16" name="그림 1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5DB34F72-1E57-E5A6-A98D-3D41242D3A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39" y="1162803"/>
            <a:ext cx="2554480" cy="512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6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2F09324-3AE0-FBC5-2A3F-4ACA4211511C}"/>
              </a:ext>
            </a:extLst>
          </p:cNvPr>
          <p:cNvSpPr/>
          <p:nvPr/>
        </p:nvSpPr>
        <p:spPr>
          <a:xfrm>
            <a:off x="142126" y="166955"/>
            <a:ext cx="11907748" cy="6524089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2686" y="336767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앱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47CA7D9-EA8F-299F-155E-7D389738BEF5}"/>
              </a:ext>
            </a:extLst>
          </p:cNvPr>
          <p:cNvGrpSpPr/>
          <p:nvPr/>
        </p:nvGrpSpPr>
        <p:grpSpPr>
          <a:xfrm>
            <a:off x="142126" y="167593"/>
            <a:ext cx="593888" cy="597829"/>
            <a:chOff x="279147" y="299875"/>
            <a:chExt cx="593888" cy="59782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567EBF6-1698-3295-DA72-43847B166657}"/>
                </a:ext>
              </a:extLst>
            </p:cNvPr>
            <p:cNvSpPr/>
            <p:nvPr/>
          </p:nvSpPr>
          <p:spPr>
            <a:xfrm>
              <a:off x="279147" y="299875"/>
              <a:ext cx="593888" cy="593888"/>
            </a:xfrm>
            <a:prstGeom prst="rect">
              <a:avLst/>
            </a:prstGeom>
            <a:solidFill>
              <a:srgbClr val="FDC345"/>
            </a:solidFill>
            <a:ln>
              <a:noFill/>
            </a:ln>
            <a:effectLst>
              <a:outerShdw blurRad="266700" dist="12700" dir="5400000" sx="96000" sy="96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t"/>
            <a:lstStyle/>
            <a:p>
              <a:pPr algn="ctr">
                <a:defRPr/>
              </a:pPr>
              <a:endParaRPr lang="ko-KR" altLang="en-US" sz="32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4D14267-FDEE-F412-C597-35672DF52481}"/>
                </a:ext>
              </a:extLst>
            </p:cNvPr>
            <p:cNvSpPr/>
            <p:nvPr/>
          </p:nvSpPr>
          <p:spPr>
            <a:xfrm>
              <a:off x="279147" y="668215"/>
              <a:ext cx="593888" cy="22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black"/>
                </a:solidFill>
              </a:endParaRPr>
            </a:p>
          </p:txBody>
        </p:sp>
        <p:pic>
          <p:nvPicPr>
            <p:cNvPr id="44" name="그림 43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A0B929E8-494B-9258-3600-6815F975F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6368" b="50000"/>
            <a:stretch/>
          </p:blipFill>
          <p:spPr>
            <a:xfrm>
              <a:off x="329386" y="507461"/>
              <a:ext cx="519870" cy="390243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A9004A6-D488-C0D7-4120-E6E415D0D0E6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BF5F262-E970-4E45-180C-408D92A60911}"/>
              </a:ext>
            </a:extLst>
          </p:cNvPr>
          <p:cNvCxnSpPr>
            <a:cxnSpLocks/>
          </p:cNvCxnSpPr>
          <p:nvPr/>
        </p:nvCxnSpPr>
        <p:spPr>
          <a:xfrm>
            <a:off x="1281419" y="956787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7E449B4-0A14-5517-2E45-BD30D0C040DB}"/>
              </a:ext>
            </a:extLst>
          </p:cNvPr>
          <p:cNvSpPr txBox="1"/>
          <p:nvPr/>
        </p:nvSpPr>
        <p:spPr>
          <a:xfrm>
            <a:off x="897147" y="400016"/>
            <a:ext cx="384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8.</a:t>
            </a:r>
            <a:endParaRPr lang="ko-KR" altLang="en-US" sz="2200" dirty="0"/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330EA51-2C7C-D6A5-E644-1A8C2BDEF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39" y="1164076"/>
            <a:ext cx="2562756" cy="5127885"/>
          </a:xfrm>
          <a:prstGeom prst="rect">
            <a:avLst/>
          </a:prstGeom>
        </p:spPr>
      </p:pic>
      <p:pic>
        <p:nvPicPr>
          <p:cNvPr id="4" name="그림 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0EB057FE-7937-EE44-5ADA-C9602315BE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11" y="1186047"/>
            <a:ext cx="2560386" cy="5127884"/>
          </a:xfrm>
          <a:prstGeom prst="rect">
            <a:avLst/>
          </a:prstGeom>
        </p:spPr>
      </p:pic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6E65185-3D32-47C6-5689-9687B206FA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13" y="1229986"/>
            <a:ext cx="2540420" cy="5127885"/>
          </a:xfrm>
          <a:prstGeom prst="rect">
            <a:avLst/>
          </a:prstGeom>
        </p:spPr>
      </p:pic>
      <p:pic>
        <p:nvPicPr>
          <p:cNvPr id="7" name="그림 6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BF2F8DBF-5A16-0E7D-4D53-42D700B6F7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148" y="1175062"/>
            <a:ext cx="2560386" cy="5127884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B4A3B8E-EC7E-18F0-408B-5E3971427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18" y="1175062"/>
            <a:ext cx="2562756" cy="5127885"/>
          </a:xfrm>
          <a:prstGeom prst="rect">
            <a:avLst/>
          </a:prstGeom>
        </p:spPr>
      </p:pic>
      <p:pic>
        <p:nvPicPr>
          <p:cNvPr id="9" name="그림 8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8E572BE-8C50-9B2F-DA43-BBA33C00B2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963" y="1175062"/>
            <a:ext cx="2560386" cy="5127884"/>
          </a:xfrm>
          <a:prstGeom prst="rect">
            <a:avLst/>
          </a:prstGeom>
        </p:spPr>
      </p:pic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75C0E880-7A5D-095D-6DF2-270A55B565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38" y="1175062"/>
            <a:ext cx="2540420" cy="512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94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5253</TotalTime>
  <Words>416</Words>
  <Application>Microsoft Office PowerPoint</Application>
  <PresentationFormat>와이드스크린</PresentationFormat>
  <Paragraphs>149</Paragraphs>
  <Slides>15</Slides>
  <Notes>7</Notes>
  <HiddenSlides>3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나눔고딕</vt:lpstr>
      <vt:lpstr>맑은 고딕</vt:lpstr>
      <vt:lpstr>맑은 고딕</vt:lpstr>
      <vt:lpstr>맑은 고딕 Semilight</vt:lpstr>
      <vt:lpstr>-윤고딕350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HYOJIN KIM</cp:lastModifiedBy>
  <cp:revision>110</cp:revision>
  <cp:lastPrinted>2023-12-05T05:50:04Z</cp:lastPrinted>
  <dcterms:created xsi:type="dcterms:W3CDTF">2020-01-03T14:16:53Z</dcterms:created>
  <dcterms:modified xsi:type="dcterms:W3CDTF">2025-03-12T15:26:37Z</dcterms:modified>
</cp:coreProperties>
</file>